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1" r:id="rId2"/>
    <p:sldId id="299" r:id="rId3"/>
    <p:sldId id="300" r:id="rId4"/>
    <p:sldId id="293" r:id="rId5"/>
    <p:sldId id="303" r:id="rId6"/>
    <p:sldId id="296" r:id="rId7"/>
    <p:sldId id="297" r:id="rId8"/>
    <p:sldId id="302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382" autoAdjust="0"/>
  </p:normalViewPr>
  <p:slideViewPr>
    <p:cSldViewPr>
      <p:cViewPr>
        <p:scale>
          <a:sx n="80" d="100"/>
          <a:sy n="80" d="100"/>
        </p:scale>
        <p:origin x="-1688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CCAEB-7496-4C12-9A08-526B0D813A46}" type="datetimeFigureOut">
              <a:rPr lang="en-GB" smtClean="0"/>
              <a:pPr/>
              <a:t>23/11/16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8D4E6-F64F-4999-AC2A-A008E685C04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1750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BC1F1-E7A8-49E7-8C50-901CFF4AE50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836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BC1F1-E7A8-49E7-8C50-901CFF4AE50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025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MORE</a:t>
            </a:r>
            <a:r>
              <a:rPr lang="en-GB" baseline="0" dirty="0" smtClean="0"/>
              <a:t> ABOUT DROPBOX FOR BUSINESS</a:t>
            </a:r>
          </a:p>
          <a:p>
            <a:endParaRPr lang="en-GB" baseline="0" dirty="0" smtClean="0"/>
          </a:p>
          <a:p>
            <a:r>
              <a:rPr lang="en-GB" dirty="0"/>
              <a:t>We have a scenario pack to guide people through to sign up and getting started.</a:t>
            </a:r>
          </a:p>
          <a:p>
            <a:endParaRPr lang="en-GB" dirty="0"/>
          </a:p>
          <a:p>
            <a:r>
              <a:rPr lang="en-GB" dirty="0"/>
              <a:t>With one terabyte of space as standard per account and live 24 / 7 support, it’s free, fast and available to anyone who needs to collaborate externally. It offers:</a:t>
            </a:r>
          </a:p>
          <a:p>
            <a:endParaRPr lang="en-GB" baseline="0" dirty="0" smtClean="0"/>
          </a:p>
          <a:p>
            <a:pPr marL="168570" indent="-168570">
              <a:buFont typeface="Arial" panose="020B0604020202020204" pitchFamily="34" charset="0"/>
              <a:buChar char="•"/>
            </a:pPr>
            <a:r>
              <a:rPr lang="en-GB" dirty="0"/>
              <a:t>As much space as you need</a:t>
            </a:r>
          </a:p>
          <a:p>
            <a:pPr marL="168570" indent="-168570">
              <a:buFont typeface="Arial" panose="020B0604020202020204" pitchFamily="34" charset="0"/>
              <a:buChar char="•"/>
            </a:pPr>
            <a:r>
              <a:rPr lang="en-GB" dirty="0"/>
              <a:t>Access to all your files from web, desktop and mobile devices</a:t>
            </a:r>
          </a:p>
          <a:p>
            <a:pPr marL="168570" indent="-168570">
              <a:buFont typeface="Arial" panose="020B0604020202020204" pitchFamily="34" charset="0"/>
              <a:buChar char="•"/>
            </a:pPr>
            <a:r>
              <a:rPr lang="en-GB" dirty="0"/>
              <a:t>It’s Windows, mac, Linux, </a:t>
            </a:r>
            <a:r>
              <a:rPr lang="en-GB" dirty="0" err="1"/>
              <a:t>iOS</a:t>
            </a:r>
            <a:r>
              <a:rPr lang="en-GB" dirty="0"/>
              <a:t> and Android compatible</a:t>
            </a:r>
          </a:p>
          <a:p>
            <a:pPr marL="168570" indent="-168570">
              <a:buFont typeface="Arial" panose="020B0604020202020204" pitchFamily="34" charset="0"/>
              <a:buChar char="•"/>
            </a:pPr>
            <a:r>
              <a:rPr lang="en-GB" dirty="0"/>
              <a:t>Easy file sharing with anyone, even those who don’t use </a:t>
            </a:r>
            <a:r>
              <a:rPr lang="en-GB" dirty="0" err="1"/>
              <a:t>Dropbox</a:t>
            </a:r>
            <a:endParaRPr lang="en-GB" dirty="0"/>
          </a:p>
          <a:p>
            <a:pPr marL="168570" indent="-168570">
              <a:buFont typeface="Arial" panose="020B0604020202020204" pitchFamily="34" charset="0"/>
              <a:buChar char="•"/>
            </a:pPr>
            <a:r>
              <a:rPr lang="en-GB" dirty="0"/>
              <a:t>Unlimited version history and deleted file recovery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BC1F1-E7A8-49E7-8C50-901CFF4AE50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883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7772400" cy="1470025"/>
          </a:xfrm>
        </p:spPr>
        <p:txBody>
          <a:bodyPr/>
          <a:lstStyle>
            <a:lvl1pPr>
              <a:defRPr sz="32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886200"/>
            <a:ext cx="6400800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7AB759-530A-46AC-842F-B07144F002F9}" type="datetimeFigureOut">
              <a:rPr lang="en-GB"/>
              <a:pPr/>
              <a:t>23/11/16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AD8A0A-4898-40BF-9009-4DA7E611EAC1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32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FF8105-8845-4543-9ED8-9E57E8E42CB7}" type="datetimeFigureOut">
              <a:rPr lang="en-GB"/>
              <a:pPr/>
              <a:t>23/11/16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F8E4D-CDF4-4B1F-BD52-35BFB528DB8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56792"/>
            <a:ext cx="2057400" cy="4569371"/>
          </a:xfrm>
        </p:spPr>
        <p:txBody>
          <a:bodyPr vert="eaVert"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56792"/>
            <a:ext cx="6019800" cy="4569371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976883-B614-42E6-9595-363FA777B038}" type="datetimeFigureOut">
              <a:rPr lang="en-GB"/>
              <a:pPr/>
              <a:t>23/11/16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15344-E335-44E9-ACDC-CB4826450486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76672"/>
            <a:ext cx="1655064" cy="7010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612289"/>
            <a:ext cx="2078916" cy="429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408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492896"/>
            <a:ext cx="8229600" cy="36332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2B6232-AB33-4513-9527-F98CEC472D23}" type="datetimeFigureOut">
              <a:rPr lang="en-GB" smtClean="0"/>
              <a:pPr/>
              <a:t>23/11/16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8A139-7ABE-46A1-B082-C2C77667394C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5CD916-7149-4247-856D-87DAB39295C7}" type="datetimeFigureOut">
              <a:rPr lang="en-GB"/>
              <a:pPr/>
              <a:t>23/11/16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ACF840-035C-411F-BA81-AF7A8ED78138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2492896"/>
            <a:ext cx="4038600" cy="3633267"/>
          </a:xfrm>
        </p:spPr>
        <p:txBody>
          <a:bodyPr/>
          <a:lstStyle>
            <a:lvl1pPr>
              <a:defRPr sz="2800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6536" y="2492896"/>
            <a:ext cx="4038600" cy="36332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D09641-23CB-4E80-A5B0-5F03D2E94610}" type="datetimeFigureOut">
              <a:rPr lang="en-GB"/>
              <a:pPr/>
              <a:t>23/11/16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FA264-F771-4264-8DF0-4BB7F0DA3C69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880" y="2348880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3068959"/>
            <a:ext cx="4040188" cy="305720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2344" y="2348880"/>
            <a:ext cx="4041775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3361" y="3068960"/>
            <a:ext cx="4041775" cy="305720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9A4E03-F40B-4399-AC2E-A4C6E9D600B3}" type="datetimeFigureOut">
              <a:rPr lang="en-GB"/>
              <a:pPr/>
              <a:t>23/11/16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2BDDC-0BFC-44A0-A4BA-47C3E99EB1AA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E8F7DA-80EC-4CF7-AB7B-078F533B953B}" type="datetimeFigureOut">
              <a:rPr lang="en-GB"/>
              <a:pPr/>
              <a:t>23/11/16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E6293-7DA2-4D9E-8605-5715E69AF2C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AE269B-21F6-4A71-848B-6E891C314B78}" type="datetimeFigureOut">
              <a:rPr lang="en-GB"/>
              <a:pPr/>
              <a:t>23/11/16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89173-A1D5-421E-B384-2A426DF314C2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86830"/>
            <a:ext cx="3008313" cy="116205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96752"/>
            <a:ext cx="5111750" cy="49294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20888"/>
            <a:ext cx="3008313" cy="37052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9648B1-3911-4AC2-8E3A-DF4A70CC86E7}" type="datetimeFigureOut">
              <a:rPr lang="en-GB"/>
              <a:pPr/>
              <a:t>23/11/16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53D388-5704-4C64-A883-D899E857066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AAA9A3-945F-42AF-BCAE-8459AEA58868}" type="datetimeFigureOut">
              <a:rPr lang="en-GB"/>
              <a:pPr/>
              <a:t>23/11/16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4E2F5-7E8D-47B8-82FB-3832A72B6BDB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67544" y="1268760"/>
            <a:ext cx="584299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492896"/>
            <a:ext cx="8229600" cy="3633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456A7D1D-6254-4063-974C-6A2AE04E4B91}" type="datetimeFigureOut">
              <a:rPr lang="en-GB"/>
              <a:pPr/>
              <a:t>23/11/16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26878614-5F41-4702-8E44-D9C8B2874F5D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jpeg"/><Relationship Id="rId6" Type="http://schemas.openxmlformats.org/officeDocument/2006/relationships/image" Target="../media/image9.jpe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training.itservices.manchester.ac.uk/uom/Info_Handling_Tool/story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4" Type="http://schemas.openxmlformats.org/officeDocument/2006/relationships/slide" Target="slide7.xml"/><Relationship Id="rId5" Type="http://schemas.openxmlformats.org/officeDocument/2006/relationships/slide" Target="slide6.xml"/><Relationship Id="rId6" Type="http://schemas.openxmlformats.org/officeDocument/2006/relationships/image" Target="../media/image10.jp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hyperlink" Target="http://man.ac.uk/v1STC4" TargetMode="External"/><Relationship Id="rId5" Type="http://schemas.openxmlformats.org/officeDocument/2006/relationships/hyperlink" Target="https://supportcentre.manchester.ac.uk/ServiceDesk.WebAccess/ss/object/open.rails?class_name=Knowledge.Article&amp;key=6b7d8094-aa1a-4d33-b8bd-96ef57c1d520" TargetMode="External"/><Relationship Id="rId6" Type="http://schemas.openxmlformats.org/officeDocument/2006/relationships/hyperlink" Target="https://www.dropbox.com/help/topics/sharing_files_and_folders" TargetMode="External"/><Relationship Id="rId7" Type="http://schemas.openxmlformats.org/officeDocument/2006/relationships/hyperlink" Target="https://supportcentre.manchester.ac.uk/ServiceDesk.WebAccess/ss/object/open.rails?class_name=AssetManagement.Service&amp;key=daf92212-77c0-430a-bfa7-b4d1747eb2ba" TargetMode="External"/><Relationship Id="rId8" Type="http://schemas.openxmlformats.org/officeDocument/2006/relationships/slide" Target="slide6.xml"/><Relationship Id="rId9" Type="http://schemas.openxmlformats.org/officeDocument/2006/relationships/image" Target="../media/image10.jpg"/><Relationship Id="rId1" Type="http://schemas.openxmlformats.org/officeDocument/2006/relationships/slideLayout" Target="../slideLayouts/slideLayout6.xml"/><Relationship Id="rId2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852936"/>
            <a:ext cx="7772400" cy="79208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800" dirty="0" smtClean="0"/>
              <a:t>Is it for you and how can you use it?</a:t>
            </a:r>
            <a:endParaRPr lang="en-GB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771" y="1988840"/>
            <a:ext cx="5722704" cy="716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675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72008" y="1340768"/>
            <a:ext cx="7772400" cy="14700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/>
              <a:t>Dropbox for Business </a:t>
            </a:r>
            <a:endParaRPr lang="en-GB" sz="2800" dirty="0"/>
          </a:p>
        </p:txBody>
      </p:sp>
      <p:sp>
        <p:nvSpPr>
          <p:cNvPr id="6" name="Rectangle 5"/>
          <p:cNvSpPr/>
          <p:nvPr/>
        </p:nvSpPr>
        <p:spPr>
          <a:xfrm>
            <a:off x="899592" y="2060847"/>
            <a:ext cx="712879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charset="2"/>
              <a:buChar char="Ø"/>
            </a:pPr>
            <a:r>
              <a:rPr lang="en-GB" sz="2000" dirty="0" smtClean="0">
                <a:solidFill>
                  <a:srgbClr val="376092"/>
                </a:solidFill>
              </a:rPr>
              <a:t>Secure </a:t>
            </a:r>
            <a:r>
              <a:rPr lang="en-GB" sz="2000" dirty="0">
                <a:solidFill>
                  <a:srgbClr val="376092"/>
                </a:solidFill>
              </a:rPr>
              <a:t>External Collaboration service</a:t>
            </a:r>
            <a:r>
              <a:rPr lang="en-GB" sz="2000" dirty="0" smtClean="0">
                <a:solidFill>
                  <a:srgbClr val="376092"/>
                </a:solidFill>
              </a:rPr>
              <a:t>, implemented </a:t>
            </a:r>
            <a:r>
              <a:rPr lang="en-GB" sz="2000" dirty="0">
                <a:solidFill>
                  <a:srgbClr val="376092"/>
                </a:solidFill>
              </a:rPr>
              <a:t>as part of the Cyber Security Programme.</a:t>
            </a:r>
          </a:p>
          <a:p>
            <a:pPr marL="285750" indent="-285750">
              <a:buFont typeface="Wingdings" charset="2"/>
              <a:buChar char="Ø"/>
            </a:pPr>
            <a:endParaRPr lang="en-GB" sz="2000" dirty="0">
              <a:solidFill>
                <a:srgbClr val="376092"/>
              </a:solidFill>
            </a:endParaRPr>
          </a:p>
          <a:p>
            <a:pPr marL="285750" indent="-285750">
              <a:buFont typeface="Wingdings" charset="2"/>
              <a:buChar char="Ø"/>
            </a:pPr>
            <a:r>
              <a:rPr lang="en-GB" sz="2000" dirty="0">
                <a:solidFill>
                  <a:srgbClr val="376092"/>
                </a:solidFill>
              </a:rPr>
              <a:t>Dropbox for Business </a:t>
            </a:r>
            <a:r>
              <a:rPr lang="en-GB" sz="2000" dirty="0" smtClean="0">
                <a:solidFill>
                  <a:srgbClr val="376092"/>
                </a:solidFill>
              </a:rPr>
              <a:t>works with </a:t>
            </a:r>
          </a:p>
          <a:p>
            <a:pPr marL="742950" lvl="1" indent="-285750">
              <a:buFont typeface="Wingdings" charset="2"/>
              <a:buChar char="Ø"/>
            </a:pPr>
            <a:r>
              <a:rPr lang="en-GB" sz="2000" dirty="0" err="1" smtClean="0">
                <a:solidFill>
                  <a:srgbClr val="376092"/>
                </a:solidFill>
              </a:rPr>
              <a:t>CloudLock</a:t>
            </a:r>
            <a:endParaRPr lang="en-GB" sz="2000" dirty="0" smtClean="0">
              <a:solidFill>
                <a:srgbClr val="376092"/>
              </a:solidFill>
            </a:endParaRPr>
          </a:p>
          <a:p>
            <a:pPr marL="742950" lvl="1" indent="-285750">
              <a:buFont typeface="Wingdings" charset="2"/>
              <a:buChar char="Ø"/>
            </a:pPr>
            <a:r>
              <a:rPr lang="en-GB" sz="2000" dirty="0" smtClean="0">
                <a:solidFill>
                  <a:srgbClr val="376092"/>
                </a:solidFill>
              </a:rPr>
              <a:t>University identities </a:t>
            </a:r>
            <a:endParaRPr lang="en-GB" sz="2000" dirty="0" smtClean="0">
              <a:solidFill>
                <a:srgbClr val="376092"/>
              </a:solidFill>
            </a:endParaRPr>
          </a:p>
          <a:p>
            <a:pPr marL="742950" lvl="1" indent="-285750">
              <a:buFont typeface="Wingdings" charset="2"/>
              <a:buChar char="Ø"/>
            </a:pPr>
            <a:r>
              <a:rPr lang="en-GB" sz="2000" dirty="0">
                <a:solidFill>
                  <a:srgbClr val="376092"/>
                </a:solidFill>
              </a:rPr>
              <a:t>I</a:t>
            </a:r>
            <a:r>
              <a:rPr lang="en-GB" sz="2000" dirty="0" smtClean="0">
                <a:solidFill>
                  <a:srgbClr val="376092"/>
                </a:solidFill>
              </a:rPr>
              <a:t>nformation </a:t>
            </a:r>
            <a:r>
              <a:rPr lang="en-GB" sz="2000" dirty="0">
                <a:solidFill>
                  <a:srgbClr val="376092"/>
                </a:solidFill>
              </a:rPr>
              <a:t>handling guidelines </a:t>
            </a:r>
          </a:p>
          <a:p>
            <a:endParaRPr lang="en-GB" sz="2000" dirty="0" smtClean="0">
              <a:solidFill>
                <a:srgbClr val="376092"/>
              </a:solidFill>
            </a:endParaRPr>
          </a:p>
          <a:p>
            <a:pPr marL="285750" indent="-285750">
              <a:buFont typeface="Wingdings" charset="2"/>
              <a:buChar char="Ø"/>
            </a:pPr>
            <a:r>
              <a:rPr lang="en-GB" sz="2000" dirty="0" smtClean="0">
                <a:solidFill>
                  <a:srgbClr val="376092"/>
                </a:solidFill>
              </a:rPr>
              <a:t>To replace the ad hoc use of commodity enterprise file sharing solutions, with a supported tool with appropriate information security.</a:t>
            </a:r>
          </a:p>
          <a:p>
            <a:pPr marL="285750" indent="-285750">
              <a:buFont typeface="Wingdings" charset="2"/>
              <a:buChar char="Ø"/>
            </a:pPr>
            <a:endParaRPr lang="en-GB" sz="2000" dirty="0">
              <a:solidFill>
                <a:srgbClr val="3760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175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99592" y="1412776"/>
            <a:ext cx="7128792" cy="51125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2843808" y="1628801"/>
            <a:ext cx="5112568" cy="4536504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It’s free, with as much space 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as you need – 1TB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default</a:t>
            </a:r>
          </a:p>
          <a:p>
            <a:endParaRPr lang="en-GB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GB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1"/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You get live 24/7 support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1"/>
            <a:endParaRPr lang="en-GB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1"/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1"/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It’s Windows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mac, Linux, iOS and Android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compatible</a:t>
            </a:r>
          </a:p>
          <a:p>
            <a:pPr marL="0" lvl="1"/>
            <a:endParaRPr lang="en-GB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1"/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1"/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It has unlimited 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version history and deleted file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recovery</a:t>
            </a:r>
          </a:p>
          <a:p>
            <a:pPr marL="0" lvl="1"/>
            <a:endParaRPr lang="en-GB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1"/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1"/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You can share files easily, even with those who don’t use </a:t>
            </a:r>
            <a:r>
              <a:rPr lang="en-GB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Dropbox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1"/>
            <a:endParaRPr lang="en-GB" dirty="0">
              <a:solidFill>
                <a:schemeClr val="tx2"/>
              </a:solidFill>
            </a:endParaRPr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987824" y="692696"/>
            <a:ext cx="259228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Benefits</a:t>
            </a:r>
            <a:endParaRPr lang="en-US" sz="3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833" t="54927" r="32183" b="28717"/>
          <a:stretch/>
        </p:blipFill>
        <p:spPr>
          <a:xfrm>
            <a:off x="1475656" y="1628800"/>
            <a:ext cx="792088" cy="6991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52" t="18262" r="73778" b="66392"/>
          <a:stretch/>
        </p:blipFill>
        <p:spPr>
          <a:xfrm>
            <a:off x="1475656" y="2708920"/>
            <a:ext cx="720080" cy="61866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448" t="57587" r="32111" b="28601"/>
          <a:stretch/>
        </p:blipFill>
        <p:spPr>
          <a:xfrm>
            <a:off x="1475656" y="3573015"/>
            <a:ext cx="792088" cy="57489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44" t="75728" r="32908" b="7672"/>
          <a:stretch/>
        </p:blipFill>
        <p:spPr>
          <a:xfrm rot="10800000" flipH="1" flipV="1">
            <a:off x="1459804" y="4501888"/>
            <a:ext cx="889371" cy="87586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67" t="36285" r="52266" b="46633"/>
          <a:stretch/>
        </p:blipFill>
        <p:spPr>
          <a:xfrm>
            <a:off x="1475656" y="5517232"/>
            <a:ext cx="936104" cy="838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215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528947" y="502082"/>
            <a:ext cx="5931485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 dirty="0" smtClean="0"/>
              <a:t>Who might use </a:t>
            </a:r>
            <a:r>
              <a:rPr lang="en-GB" sz="2800" b="1" dirty="0" err="1" smtClean="0"/>
              <a:t>Dropbox</a:t>
            </a:r>
            <a:r>
              <a:rPr lang="en-GB" sz="2800" b="1" dirty="0" smtClean="0"/>
              <a:t> for Business?</a:t>
            </a:r>
            <a:endParaRPr lang="en-GB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720555" y="1340768"/>
            <a:ext cx="7739877" cy="440120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n-GB" sz="2000" b="1" dirty="0">
                <a:solidFill>
                  <a:schemeClr val="accent1">
                    <a:lumMod val="75000"/>
                  </a:schemeClr>
                </a:solidFill>
              </a:rPr>
              <a:t>Research project teams </a:t>
            </a:r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who are based across different parts of the </a:t>
            </a:r>
            <a:r>
              <a:rPr lang="en-GB" sz="2000" dirty="0" smtClean="0">
                <a:solidFill>
                  <a:schemeClr val="accent1">
                    <a:lumMod val="75000"/>
                  </a:schemeClr>
                </a:solidFill>
              </a:rPr>
              <a:t>world</a:t>
            </a:r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Wingdings" charset="2"/>
              <a:buChar char="Ø"/>
            </a:pPr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en-GB" sz="2000" b="1" dirty="0" smtClean="0">
                <a:solidFill>
                  <a:schemeClr val="accent1">
                    <a:lumMod val="75000"/>
                  </a:schemeClr>
                </a:solidFill>
              </a:rPr>
              <a:t>Lecturers and researchers </a:t>
            </a:r>
            <a:r>
              <a:rPr lang="en-GB" sz="2000" dirty="0" smtClean="0">
                <a:solidFill>
                  <a:schemeClr val="accent1">
                    <a:lumMod val="75000"/>
                  </a:schemeClr>
                </a:solidFill>
              </a:rPr>
              <a:t>to share data </a:t>
            </a:r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with colleagues in a partner </a:t>
            </a:r>
            <a:r>
              <a:rPr lang="en-GB" sz="2000" dirty="0" smtClean="0">
                <a:solidFill>
                  <a:schemeClr val="accent1">
                    <a:lumMod val="75000"/>
                  </a:schemeClr>
                </a:solidFill>
              </a:rPr>
              <a:t>institute, even if </a:t>
            </a:r>
            <a:r>
              <a:rPr lang="en-GB" sz="2000" dirty="0" smtClean="0">
                <a:solidFill>
                  <a:schemeClr val="accent1">
                    <a:lumMod val="75000"/>
                  </a:schemeClr>
                </a:solidFill>
              </a:rPr>
              <a:t>the </a:t>
            </a:r>
            <a:r>
              <a:rPr lang="en-GB" sz="2000" dirty="0" smtClean="0">
                <a:solidFill>
                  <a:schemeClr val="accent1">
                    <a:lumMod val="75000"/>
                  </a:schemeClr>
                </a:solidFill>
              </a:rPr>
              <a:t>recipients do not have</a:t>
            </a:r>
            <a:r>
              <a:rPr lang="en-GB" sz="2000" dirty="0" smtClean="0">
                <a:solidFill>
                  <a:schemeClr val="accent1">
                    <a:lumMod val="75000"/>
                  </a:schemeClr>
                </a:solidFill>
              </a:rPr>
              <a:t> Dropbox accounts</a:t>
            </a:r>
            <a:endParaRPr lang="en-GB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en-GB" sz="2000" b="1" dirty="0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en-GB" sz="2000" b="1" dirty="0" smtClean="0">
                <a:solidFill>
                  <a:schemeClr val="accent1">
                    <a:lumMod val="75000"/>
                  </a:schemeClr>
                </a:solidFill>
              </a:rPr>
              <a:t>ommunications and </a:t>
            </a:r>
            <a:r>
              <a:rPr lang="en-GB" sz="2000" b="1" dirty="0">
                <a:solidFill>
                  <a:schemeClr val="accent1">
                    <a:lumMod val="75000"/>
                  </a:schemeClr>
                </a:solidFill>
              </a:rPr>
              <a:t>marketing </a:t>
            </a:r>
            <a:r>
              <a:rPr lang="en-GB" sz="2000" dirty="0" smtClean="0">
                <a:solidFill>
                  <a:schemeClr val="accent1">
                    <a:lumMod val="75000"/>
                  </a:schemeClr>
                </a:solidFill>
              </a:rPr>
              <a:t>colleagues</a:t>
            </a:r>
            <a:r>
              <a:rPr lang="en-GB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000" dirty="0" smtClean="0">
                <a:solidFill>
                  <a:schemeClr val="accent1">
                    <a:lumMod val="75000"/>
                  </a:schemeClr>
                </a:solidFill>
              </a:rPr>
              <a:t>to share files with creative design agencies</a:t>
            </a:r>
          </a:p>
          <a:p>
            <a:pPr marL="342900" indent="-342900">
              <a:buFont typeface="Wingdings" charset="2"/>
              <a:buChar char="Ø"/>
            </a:pPr>
            <a:endParaRPr lang="en-GB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Wingdings" charset="2"/>
              <a:buChar char="Ø"/>
            </a:pPr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en-GB" sz="2000" b="1" dirty="0">
                <a:solidFill>
                  <a:schemeClr val="accent1">
                    <a:lumMod val="75000"/>
                  </a:schemeClr>
                </a:solidFill>
              </a:rPr>
              <a:t>Estates </a:t>
            </a:r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colleagues to share designs and technical drawings with architects and builders outside of the </a:t>
            </a:r>
            <a:r>
              <a:rPr lang="en-GB" sz="2000" dirty="0" smtClean="0">
                <a:solidFill>
                  <a:schemeClr val="accent1">
                    <a:lumMod val="75000"/>
                  </a:schemeClr>
                </a:solidFill>
              </a:rPr>
              <a:t>University</a:t>
            </a:r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774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1484784"/>
            <a:ext cx="8424936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>
                <a:solidFill>
                  <a:srgbClr val="376092"/>
                </a:solidFill>
              </a:rPr>
              <a:t>Is it right for you</a:t>
            </a:r>
            <a:r>
              <a:rPr lang="en-US" sz="2400" b="1" u="sng" dirty="0" smtClean="0">
                <a:solidFill>
                  <a:srgbClr val="376092"/>
                </a:solidFill>
              </a:rPr>
              <a:t>?</a:t>
            </a:r>
          </a:p>
          <a:p>
            <a:endParaRPr lang="en-US" sz="2000" b="1" dirty="0">
              <a:solidFill>
                <a:srgbClr val="376092"/>
              </a:solidFill>
            </a:endParaRPr>
          </a:p>
          <a:p>
            <a:r>
              <a:rPr lang="en-US" sz="2000" b="1" dirty="0">
                <a:solidFill>
                  <a:srgbClr val="376092"/>
                </a:solidFill>
              </a:rPr>
              <a:t>YES </a:t>
            </a:r>
            <a:r>
              <a:rPr lang="en-US" sz="2000" dirty="0">
                <a:solidFill>
                  <a:srgbClr val="376092"/>
                </a:solidFill>
              </a:rPr>
              <a:t>- If you collaborate externally with partners and businesses</a:t>
            </a:r>
          </a:p>
          <a:p>
            <a:r>
              <a:rPr lang="en-US" sz="2000" dirty="0">
                <a:solidFill>
                  <a:srgbClr val="376092"/>
                </a:solidFill>
              </a:rPr>
              <a:t>Dropbox offers a safe and secure way to do this, though </a:t>
            </a:r>
            <a:r>
              <a:rPr lang="en-US" sz="2000" b="1" i="1" dirty="0">
                <a:solidFill>
                  <a:srgbClr val="376092"/>
                </a:solidFill>
              </a:rPr>
              <a:t>you will still need </a:t>
            </a:r>
            <a:r>
              <a:rPr lang="en-US" sz="2000" b="1" i="1" dirty="0" smtClean="0">
                <a:solidFill>
                  <a:srgbClr val="376092"/>
                </a:solidFill>
              </a:rPr>
              <a:t>to encrypt </a:t>
            </a:r>
            <a:r>
              <a:rPr lang="en-US" sz="2000" b="1" i="1" dirty="0">
                <a:solidFill>
                  <a:srgbClr val="376092"/>
                </a:solidFill>
              </a:rPr>
              <a:t>for highly restricted information. </a:t>
            </a:r>
            <a:endParaRPr lang="en-US" sz="2000" b="1" i="1" dirty="0" smtClean="0">
              <a:solidFill>
                <a:srgbClr val="376092"/>
              </a:solidFill>
            </a:endParaRPr>
          </a:p>
          <a:p>
            <a:endParaRPr lang="en-US" sz="2000" dirty="0">
              <a:solidFill>
                <a:srgbClr val="376092"/>
              </a:solidFill>
            </a:endParaRPr>
          </a:p>
          <a:p>
            <a:r>
              <a:rPr lang="en-US" sz="2000" b="1" dirty="0">
                <a:solidFill>
                  <a:srgbClr val="376092"/>
                </a:solidFill>
              </a:rPr>
              <a:t>NO</a:t>
            </a:r>
            <a:r>
              <a:rPr lang="en-US" sz="2000" dirty="0">
                <a:solidFill>
                  <a:srgbClr val="376092"/>
                </a:solidFill>
              </a:rPr>
              <a:t> – If you don’t collaborate externally and share files with University colleagues </a:t>
            </a:r>
            <a:r>
              <a:rPr lang="en-US" sz="2000" dirty="0" smtClean="0">
                <a:solidFill>
                  <a:srgbClr val="376092"/>
                </a:solidFill>
              </a:rPr>
              <a:t>only. There </a:t>
            </a:r>
            <a:r>
              <a:rPr lang="en-US" sz="2000" dirty="0">
                <a:solidFill>
                  <a:srgbClr val="376092"/>
                </a:solidFill>
              </a:rPr>
              <a:t>are other existing tools to help you do this effectively, without the need for Dropbox</a:t>
            </a:r>
            <a:r>
              <a:rPr lang="en-US" sz="2000" dirty="0" smtClean="0">
                <a:solidFill>
                  <a:srgbClr val="376092"/>
                </a:solidFill>
              </a:rPr>
              <a:t>.</a:t>
            </a:r>
          </a:p>
          <a:p>
            <a:endParaRPr lang="en-US" sz="2000" dirty="0">
              <a:solidFill>
                <a:srgbClr val="376092"/>
              </a:solidFill>
            </a:endParaRPr>
          </a:p>
          <a:p>
            <a:r>
              <a:rPr lang="en-US" sz="2000" dirty="0">
                <a:solidFill>
                  <a:srgbClr val="376092"/>
                </a:solidFill>
              </a:rPr>
              <a:t>Contact the IT Support Centre to discuss your requirements. You can also flick through the handy online</a:t>
            </a:r>
          </a:p>
          <a:p>
            <a:r>
              <a:rPr lang="en-US" sz="2000" dirty="0">
                <a:solidFill>
                  <a:srgbClr val="376092"/>
                </a:solidFill>
                <a:hlinkClick r:id="rId2"/>
              </a:rPr>
              <a:t>Information Handling Tool </a:t>
            </a:r>
            <a:r>
              <a:rPr lang="en-US" sz="2000" dirty="0">
                <a:solidFill>
                  <a:srgbClr val="376092"/>
                </a:solidFill>
              </a:rPr>
              <a:t>to help you determine how to handle information correctly</a:t>
            </a:r>
          </a:p>
        </p:txBody>
      </p:sp>
    </p:spTree>
    <p:extLst>
      <p:ext uri="{BB962C8B-B14F-4D97-AF65-F5344CB8AC3E}">
        <p14:creationId xmlns:p14="http://schemas.microsoft.com/office/powerpoint/2010/main" val="1715055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ular Callout 5">
            <a:hlinkClick r:id="" action="ppaction://noaction"/>
          </p:cNvPr>
          <p:cNvSpPr/>
          <p:nvPr/>
        </p:nvSpPr>
        <p:spPr>
          <a:xfrm>
            <a:off x="7524328" y="3039800"/>
            <a:ext cx="1434959" cy="1246983"/>
          </a:xfrm>
          <a:prstGeom prst="wedgeRoundRectCallou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I’m already using another external collaboration tool</a:t>
            </a:r>
            <a:endParaRPr lang="en-GB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Rounded Rectangular Callout 9">
            <a:hlinkClick r:id="rId3" action="ppaction://hlinksldjump"/>
          </p:cNvPr>
          <p:cNvSpPr/>
          <p:nvPr/>
        </p:nvSpPr>
        <p:spPr>
          <a:xfrm>
            <a:off x="5349278" y="3039799"/>
            <a:ext cx="2021425" cy="1246983"/>
          </a:xfrm>
          <a:prstGeom prst="wedgeRoundRectCallout">
            <a:avLst/>
          </a:prstGeom>
          <a:solidFill>
            <a:schemeClr val="bg1"/>
          </a:solidFill>
          <a:ln>
            <a:solidFill>
              <a:srgbClr val="3CD0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 already have two Dropbox accounts linked to a personal and a @</a:t>
            </a:r>
            <a:r>
              <a:rPr lang="en-GB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manchester</a:t>
            </a:r>
            <a:r>
              <a:rPr lang="en-GB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address</a:t>
            </a:r>
            <a:endParaRPr lang="en-GB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Rounded Rectangular Callout 13">
            <a:hlinkClick r:id="" action="ppaction://noaction"/>
          </p:cNvPr>
          <p:cNvSpPr/>
          <p:nvPr/>
        </p:nvSpPr>
        <p:spPr>
          <a:xfrm>
            <a:off x="3491880" y="3039800"/>
            <a:ext cx="1666778" cy="1246983"/>
          </a:xfrm>
          <a:prstGeom prst="wedgeRoundRectCallou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 already use Dropbox linked to my @</a:t>
            </a:r>
            <a:r>
              <a:rPr lang="en-GB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manchester</a:t>
            </a:r>
            <a:r>
              <a:rPr lang="en-GB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email address</a:t>
            </a:r>
            <a:endParaRPr lang="en-GB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Rounded Rectangular Callout 17">
            <a:hlinkClick r:id="rId4" action="ppaction://hlinksldjump"/>
          </p:cNvPr>
          <p:cNvSpPr/>
          <p:nvPr/>
        </p:nvSpPr>
        <p:spPr>
          <a:xfrm>
            <a:off x="1763688" y="3039800"/>
            <a:ext cx="1558588" cy="1246983"/>
          </a:xfrm>
          <a:prstGeom prst="wedgeRoundRectCallou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 already use Dropbox linked to my personal email address</a:t>
            </a:r>
            <a:endParaRPr lang="en-GB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Rounded Rectangular Callout 2">
            <a:hlinkClick r:id="rId5" action="ppaction://hlinksldjump"/>
          </p:cNvPr>
          <p:cNvSpPr/>
          <p:nvPr/>
        </p:nvSpPr>
        <p:spPr>
          <a:xfrm>
            <a:off x="179512" y="3039800"/>
            <a:ext cx="1375004" cy="1246983"/>
          </a:xfrm>
          <a:prstGeom prst="wedgeRoundRectCallou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I’ve never used </a:t>
            </a:r>
            <a:r>
              <a:rPr lang="en-GB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Dropbox</a:t>
            </a:r>
            <a:endParaRPr lang="en-GB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58417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GB" sz="2800" b="1" dirty="0" smtClean="0"/>
              <a:t>Get the most from </a:t>
            </a:r>
            <a:r>
              <a:rPr lang="en-GB" sz="2800" b="1" dirty="0" err="1" smtClean="0"/>
              <a:t>Dropbox</a:t>
            </a:r>
            <a:r>
              <a:rPr lang="en-GB" sz="2000" b="1" dirty="0" smtClean="0"/>
              <a:t/>
            </a:r>
            <a:br>
              <a:rPr lang="en-GB" sz="2000" b="1" dirty="0" smtClean="0"/>
            </a:br>
            <a:r>
              <a:rPr lang="en-GB" sz="2000" b="1" dirty="0" smtClean="0"/>
              <a:t>So, you could use </a:t>
            </a:r>
            <a:r>
              <a:rPr lang="en-GB" sz="2000" b="1" dirty="0" err="1" smtClean="0"/>
              <a:t>Dropbox</a:t>
            </a:r>
            <a:r>
              <a:rPr lang="en-GB" sz="2000" b="1" dirty="0" smtClean="0"/>
              <a:t> for Business – but where to start?</a:t>
            </a:r>
            <a:br>
              <a:rPr lang="en-GB" sz="2000" b="1" dirty="0" smtClean="0"/>
            </a:br>
            <a:r>
              <a:rPr lang="en-GB" sz="1600" dirty="0" smtClean="0"/>
              <a:t>Click </a:t>
            </a:r>
            <a:r>
              <a:rPr lang="en-GB" sz="1600" dirty="0"/>
              <a:t>on the character that most closely </a:t>
            </a:r>
            <a:r>
              <a:rPr lang="en-GB" sz="1600" dirty="0" smtClean="0"/>
              <a:t>reflects your circumstances to be guided through the next steps:</a:t>
            </a:r>
            <a:r>
              <a:rPr lang="en-GB" sz="1600" dirty="0">
                <a:solidFill>
                  <a:schemeClr val="tx2"/>
                </a:solidFill>
              </a:rPr>
              <a:t/>
            </a:r>
            <a:br>
              <a:rPr lang="en-GB" sz="1600" dirty="0">
                <a:solidFill>
                  <a:schemeClr val="tx2"/>
                </a:solidFill>
              </a:rPr>
            </a:br>
            <a:endParaRPr lang="en-GB" sz="1600" dirty="0"/>
          </a:p>
        </p:txBody>
      </p:sp>
      <p:pic>
        <p:nvPicPr>
          <p:cNvPr id="4" name="Picture 3" descr="Already use Dropbox with a personal email account? Click here for further information.">
            <a:hlinkClick r:id="rId4" action="ppaction://hlinksldjump" tooltip="Already use Dropbox with a personal email account? Click here for further information."/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101" t="34097" r="40970" b="34077"/>
          <a:stretch/>
        </p:blipFill>
        <p:spPr>
          <a:xfrm>
            <a:off x="2091720" y="4595702"/>
            <a:ext cx="902524" cy="2066096"/>
          </a:xfrm>
          <a:prstGeom prst="rect">
            <a:avLst/>
          </a:prstGeom>
        </p:spPr>
      </p:pic>
      <p:pic>
        <p:nvPicPr>
          <p:cNvPr id="15" name="Picture 14" descr="Using another cloud collaboration tool? Click here to find out why the University Dropbox account is a better option for us.">
            <a:hlinkClick r:id="" action="ppaction://noaction"/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035" t="159" r="19377" b="67097"/>
          <a:stretch/>
        </p:blipFill>
        <p:spPr>
          <a:xfrm>
            <a:off x="7748814" y="4596110"/>
            <a:ext cx="985985" cy="2125683"/>
          </a:xfrm>
          <a:prstGeom prst="rect">
            <a:avLst/>
          </a:prstGeom>
        </p:spPr>
      </p:pic>
      <p:pic>
        <p:nvPicPr>
          <p:cNvPr id="19" name="Picture 18" descr="Already use Dropbox with your @manchester.ac.uk email address? Click here for further information.">
            <a:hlinkClick r:id="" action="ppaction://noaction"/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78" t="160" r="61900" b="67608"/>
          <a:stretch/>
        </p:blipFill>
        <p:spPr>
          <a:xfrm>
            <a:off x="3953845" y="4606065"/>
            <a:ext cx="866899" cy="2092491"/>
          </a:xfrm>
          <a:prstGeom prst="rect">
            <a:avLst/>
          </a:prstGeom>
        </p:spPr>
      </p:pic>
      <p:pic>
        <p:nvPicPr>
          <p:cNvPr id="20" name="Picture 19" descr="Already have two or more existing Dropbox accounts? Click here for further information? ">
            <a:hlinkClick r:id="rId3" action="ppaction://hlinksldjump" tooltip="Already have two or more existing Dropbox accounts? Click here for further information? "/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29" b="67767"/>
          <a:stretch/>
        </p:blipFill>
        <p:spPr>
          <a:xfrm>
            <a:off x="5940397" y="4595702"/>
            <a:ext cx="839185" cy="2092491"/>
          </a:xfrm>
          <a:prstGeom prst="rect">
            <a:avLst/>
          </a:prstGeom>
        </p:spPr>
      </p:pic>
      <p:pic>
        <p:nvPicPr>
          <p:cNvPr id="23" name="Picture 22" descr="Never Used Dropbox before? Click here for more information.">
            <a:hlinkClick r:id="rId5" action="ppaction://hlinksldjump" tooltip="Never Used Dropbox before? Click here for more information."/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389" t="32744" r="19305" b="34077"/>
          <a:stretch/>
        </p:blipFill>
        <p:spPr>
          <a:xfrm>
            <a:off x="381128" y="4531432"/>
            <a:ext cx="971771" cy="215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70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0"/>
            <a:ext cx="2264811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rtlCol="0" anchor="ctr"/>
          <a:lstStyle/>
          <a:p>
            <a:pPr algn="ctr"/>
            <a:endParaRPr lang="en-GB"/>
          </a:p>
        </p:txBody>
      </p:sp>
      <p:grpSp>
        <p:nvGrpSpPr>
          <p:cNvPr id="3" name="Group 2" descr="Tab to click back to full character slide" title="Tab to click back to full character slide"/>
          <p:cNvGrpSpPr/>
          <p:nvPr/>
        </p:nvGrpSpPr>
        <p:grpSpPr>
          <a:xfrm>
            <a:off x="509095" y="6135686"/>
            <a:ext cx="1246618" cy="461665"/>
            <a:chOff x="600319" y="4941168"/>
            <a:chExt cx="1246618" cy="461665"/>
          </a:xfrm>
        </p:grpSpPr>
        <p:sp>
          <p:nvSpPr>
            <p:cNvPr id="4" name="TextBox 3"/>
            <p:cNvSpPr txBox="1"/>
            <p:nvPr/>
          </p:nvSpPr>
          <p:spPr>
            <a:xfrm>
              <a:off x="971600" y="4941168"/>
              <a:ext cx="8753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/>
                <a:t>Back to scenarios</a:t>
              </a:r>
            </a:p>
          </p:txBody>
        </p:sp>
        <p:pic>
          <p:nvPicPr>
            <p:cNvPr id="5" name="Picture 4" descr="Black house icon which can be clicked to return back to slide with the full character types" title="Black House Icon">
              <a:hlinkClick r:id="rId2" action="ppaction://hlinksldjump" tooltip="Go back to scenarios"/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0319" y="4941168"/>
              <a:ext cx="401911" cy="384502"/>
            </a:xfrm>
            <a:prstGeom prst="rect">
              <a:avLst/>
            </a:prstGeom>
          </p:spPr>
        </p:pic>
      </p:grpSp>
      <p:sp>
        <p:nvSpPr>
          <p:cNvPr id="11" name="Rounded Rectangular Callout 10"/>
          <p:cNvSpPr/>
          <p:nvPr/>
        </p:nvSpPr>
        <p:spPr>
          <a:xfrm rot="5400000">
            <a:off x="4073849" y="286271"/>
            <a:ext cx="379757" cy="3496867"/>
          </a:xfrm>
          <a:prstGeom prst="wedgeRoundRectCallout">
            <a:avLst>
              <a:gd name="adj1" fmla="val -17252"/>
              <a:gd name="adj2" fmla="val 55636"/>
              <a:gd name="adj3" fmla="val 16667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91423" tIns="45712" rIns="91423" bIns="45712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What’s Dropbox for Business?  What do I get with it?</a:t>
            </a:r>
          </a:p>
        </p:txBody>
      </p:sp>
      <p:sp>
        <p:nvSpPr>
          <p:cNvPr id="12" name="Rounded Rectangular Callout 11"/>
          <p:cNvSpPr/>
          <p:nvPr/>
        </p:nvSpPr>
        <p:spPr>
          <a:xfrm rot="16200000">
            <a:off x="5868141" y="-1179506"/>
            <a:ext cx="504055" cy="5256574"/>
          </a:xfrm>
          <a:prstGeom prst="wedgeRoundRectCallout">
            <a:avLst>
              <a:gd name="adj1" fmla="val -19094"/>
              <a:gd name="adj2" fmla="val 54026"/>
              <a:gd name="adj3" fmla="val 16667"/>
            </a:avLst>
          </a:pr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91423" tIns="45712" rIns="91423" bIns="45712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Don’t worry you’ll find lots of help, advice and articles to get you started and to support you in your first few days.</a:t>
            </a:r>
          </a:p>
        </p:txBody>
      </p:sp>
      <p:sp>
        <p:nvSpPr>
          <p:cNvPr id="13" name="Rounded Rectangular Callout 12"/>
          <p:cNvSpPr/>
          <p:nvPr/>
        </p:nvSpPr>
        <p:spPr>
          <a:xfrm rot="5400000">
            <a:off x="3182421" y="-25670"/>
            <a:ext cx="379757" cy="1777059"/>
          </a:xfrm>
          <a:prstGeom prst="wedgeRoundRectCallout">
            <a:avLst>
              <a:gd name="adj1" fmla="val -17393"/>
              <a:gd name="adj2" fmla="val 59708"/>
              <a:gd name="adj3" fmla="val 16667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91423" tIns="45712" rIns="91423" bIns="45712"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I’ve never used </a:t>
            </a:r>
            <a:r>
              <a:rPr lang="en-GB" sz="1200" dirty="0" err="1">
                <a:solidFill>
                  <a:schemeClr val="tx1"/>
                </a:solidFill>
              </a:rPr>
              <a:t>Dropbox</a:t>
            </a:r>
            <a:r>
              <a:rPr lang="en-GB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</p:txBody>
      </p:sp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1800" dirty="0"/>
              <a:t>Character: Never used Dropbox</a:t>
            </a:r>
          </a:p>
        </p:txBody>
      </p:sp>
      <p:sp>
        <p:nvSpPr>
          <p:cNvPr id="20" name="Rounded Rectangular Callout 19"/>
          <p:cNvSpPr/>
          <p:nvPr/>
        </p:nvSpPr>
        <p:spPr>
          <a:xfrm rot="16200000">
            <a:off x="4925200" y="987567"/>
            <a:ext cx="2389931" cy="5256576"/>
          </a:xfrm>
          <a:prstGeom prst="wedgeRoundRectCallout">
            <a:avLst>
              <a:gd name="adj1" fmla="val -19816"/>
              <a:gd name="adj2" fmla="val 54354"/>
              <a:gd name="adj3" fmla="val 16667"/>
            </a:avLst>
          </a:pr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91423" tIns="45712" rIns="91423" bIns="45712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It’s is a free service that lets you securely share files and folders externally, on any device. All data in </a:t>
            </a:r>
            <a:r>
              <a:rPr lang="en-GB" sz="1200" dirty="0" err="1">
                <a:solidFill>
                  <a:schemeClr val="tx1"/>
                </a:solidFill>
              </a:rPr>
              <a:t>Dropbox</a:t>
            </a:r>
            <a:r>
              <a:rPr lang="en-GB" sz="1200" dirty="0">
                <a:solidFill>
                  <a:schemeClr val="tx1"/>
                </a:solidFill>
              </a:rPr>
              <a:t> stays safe, secure and compliant with data protection laws.</a:t>
            </a:r>
          </a:p>
          <a:p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Here’s what’s on offer:</a:t>
            </a:r>
          </a:p>
          <a:p>
            <a:pPr marL="628610" lvl="1" indent="-171439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As much space as you need – 1TB default per account</a:t>
            </a:r>
          </a:p>
          <a:p>
            <a:pPr marL="628610" lvl="1" indent="-171439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Access to all your files from web, desktop and mobile devices</a:t>
            </a:r>
          </a:p>
          <a:p>
            <a:pPr marL="628610" lvl="1" indent="-171439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Easy file sharing with anyone, whether on Dropbox or not</a:t>
            </a:r>
          </a:p>
          <a:p>
            <a:pPr marL="628610" lvl="1" indent="-171439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Unlimited version history and deleted file recovery</a:t>
            </a:r>
          </a:p>
          <a:p>
            <a:pPr marL="628610" lvl="1" indent="-171439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Windows, mac, Linux, iOS and Android compatible</a:t>
            </a:r>
          </a:p>
          <a:p>
            <a:pPr marL="628610" lvl="1" indent="-171439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Live 24/7 support</a:t>
            </a:r>
          </a:p>
        </p:txBody>
      </p:sp>
      <p:sp>
        <p:nvSpPr>
          <p:cNvPr id="19" name="Rounded Rectangular Callout 18"/>
          <p:cNvSpPr/>
          <p:nvPr/>
        </p:nvSpPr>
        <p:spPr>
          <a:xfrm rot="16200000">
            <a:off x="5652113" y="3501014"/>
            <a:ext cx="936104" cy="5256577"/>
          </a:xfrm>
          <a:prstGeom prst="wedgeRoundRectCallout">
            <a:avLst>
              <a:gd name="adj1" fmla="val -19094"/>
              <a:gd name="adj2" fmla="val 54026"/>
              <a:gd name="adj3" fmla="val 16667"/>
            </a:avLst>
          </a:pr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91423" tIns="45712" rIns="91423" bIns="45712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You can request access through the menu on the left, underneath the character. When you receive your account notification email and have logged in to </a:t>
            </a:r>
            <a:r>
              <a:rPr lang="en-GB" sz="1200" dirty="0" err="1">
                <a:solidFill>
                  <a:schemeClr val="tx1"/>
                </a:solidFill>
              </a:rPr>
              <a:t>Dropbox</a:t>
            </a:r>
            <a:r>
              <a:rPr lang="en-GB" sz="1200" dirty="0">
                <a:solidFill>
                  <a:schemeClr val="tx1"/>
                </a:solidFill>
              </a:rPr>
              <a:t> for Business, you can then find out more about getting started through the other options in the left hand menu.</a:t>
            </a:r>
          </a:p>
        </p:txBody>
      </p:sp>
      <p:sp>
        <p:nvSpPr>
          <p:cNvPr id="21" name="Rounded Rectangular Callout 20"/>
          <p:cNvSpPr/>
          <p:nvPr/>
        </p:nvSpPr>
        <p:spPr>
          <a:xfrm rot="5400000">
            <a:off x="3056968" y="4463196"/>
            <a:ext cx="379757" cy="1498182"/>
          </a:xfrm>
          <a:prstGeom prst="wedgeRoundRectCallout">
            <a:avLst>
              <a:gd name="adj1" fmla="val -19524"/>
              <a:gd name="adj2" fmla="val 62671"/>
              <a:gd name="adj3" fmla="val 16667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91423" tIns="45712" rIns="91423" bIns="45712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Ok, how do I sign up?</a:t>
            </a:r>
          </a:p>
        </p:txBody>
      </p:sp>
      <p:sp>
        <p:nvSpPr>
          <p:cNvPr id="22" name="Rectangle 21">
            <a:hlinkClick r:id="rId4" tooltip="How to join on a managed device"/>
          </p:cNvPr>
          <p:cNvSpPr/>
          <p:nvPr/>
        </p:nvSpPr>
        <p:spPr>
          <a:xfrm>
            <a:off x="437087" y="3717033"/>
            <a:ext cx="1390634" cy="3603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Join on a managed device</a:t>
            </a:r>
          </a:p>
        </p:txBody>
      </p:sp>
      <p:sp>
        <p:nvSpPr>
          <p:cNvPr id="23" name="Rectangle 22">
            <a:hlinkClick r:id="rId5" tooltip="How to join on a Windows unmanaged device"/>
          </p:cNvPr>
          <p:cNvSpPr/>
          <p:nvPr/>
        </p:nvSpPr>
        <p:spPr>
          <a:xfrm>
            <a:off x="437087" y="4221089"/>
            <a:ext cx="1390634" cy="3603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Join on a Windows unmanaged device</a:t>
            </a:r>
          </a:p>
        </p:txBody>
      </p:sp>
      <p:sp>
        <p:nvSpPr>
          <p:cNvPr id="24" name="Rectangle 23">
            <a:hlinkClick r:id="rId6" tooltip="Getting Started"/>
          </p:cNvPr>
          <p:cNvSpPr/>
          <p:nvPr/>
        </p:nvSpPr>
        <p:spPr>
          <a:xfrm>
            <a:off x="445062" y="4725145"/>
            <a:ext cx="1390634" cy="3463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Getting started</a:t>
            </a:r>
          </a:p>
        </p:txBody>
      </p:sp>
      <p:sp>
        <p:nvSpPr>
          <p:cNvPr id="17" name="Rectangle 16">
            <a:hlinkClick r:id="rId7" tooltip="To request access"/>
          </p:cNvPr>
          <p:cNvSpPr/>
          <p:nvPr/>
        </p:nvSpPr>
        <p:spPr>
          <a:xfrm>
            <a:off x="437087" y="3212699"/>
            <a:ext cx="1390634" cy="3603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Request access</a:t>
            </a:r>
          </a:p>
        </p:txBody>
      </p:sp>
      <p:pic>
        <p:nvPicPr>
          <p:cNvPr id="18" name="Picture 17" descr="Never Used Dropbox before? Click here for more information.">
            <a:hlinkClick r:id="rId8" action="ppaction://hlinksldjump" tooltip="Never Used Dropbox before? Click here for more information."/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389" t="32744" r="19305" b="34077"/>
          <a:stretch/>
        </p:blipFill>
        <p:spPr>
          <a:xfrm>
            <a:off x="611560" y="476672"/>
            <a:ext cx="971771" cy="215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1301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204864"/>
            <a:ext cx="7560840" cy="1143000"/>
          </a:xfrm>
        </p:spPr>
        <p:txBody>
          <a:bodyPr/>
          <a:lstStyle/>
          <a:p>
            <a:r>
              <a:rPr lang="en-US" sz="2400" dirty="0" smtClean="0">
                <a:solidFill>
                  <a:srgbClr val="376092"/>
                </a:solidFill>
              </a:rPr>
              <a:t/>
            </a:r>
            <a:br>
              <a:rPr lang="en-US" sz="2400" dirty="0" smtClean="0">
                <a:solidFill>
                  <a:srgbClr val="376092"/>
                </a:solidFill>
              </a:rPr>
            </a:br>
            <a:r>
              <a:rPr lang="en-US" sz="2400" dirty="0">
                <a:solidFill>
                  <a:srgbClr val="376092"/>
                </a:solidFill>
              </a:rPr>
              <a:t/>
            </a:r>
            <a:br>
              <a:rPr lang="en-US" sz="2400" dirty="0">
                <a:solidFill>
                  <a:srgbClr val="376092"/>
                </a:solidFill>
              </a:rPr>
            </a:br>
            <a:r>
              <a:rPr lang="en-US" sz="2400" dirty="0" smtClean="0">
                <a:solidFill>
                  <a:srgbClr val="376092"/>
                </a:solidFill>
              </a:rPr>
              <a:t/>
            </a:r>
            <a:br>
              <a:rPr lang="en-US" sz="2400" dirty="0" smtClean="0">
                <a:solidFill>
                  <a:srgbClr val="376092"/>
                </a:solidFill>
              </a:rPr>
            </a:br>
            <a:r>
              <a:rPr lang="en-US" sz="2400" dirty="0">
                <a:solidFill>
                  <a:srgbClr val="376092"/>
                </a:solidFill>
              </a:rPr>
              <a:t/>
            </a:r>
            <a:br>
              <a:rPr lang="en-US" sz="2400" dirty="0">
                <a:solidFill>
                  <a:srgbClr val="376092"/>
                </a:solidFill>
              </a:rPr>
            </a:br>
            <a:r>
              <a:rPr lang="en-US" sz="2400" dirty="0" smtClean="0">
                <a:solidFill>
                  <a:srgbClr val="376092"/>
                </a:solidFill>
              </a:rPr>
              <a:t/>
            </a:r>
            <a:br>
              <a:rPr lang="en-US" sz="2400" dirty="0" smtClean="0">
                <a:solidFill>
                  <a:srgbClr val="376092"/>
                </a:solidFill>
              </a:rPr>
            </a:br>
            <a:r>
              <a:rPr lang="en-US" sz="2400" dirty="0">
                <a:solidFill>
                  <a:srgbClr val="376092"/>
                </a:solidFill>
              </a:rPr>
              <a:t/>
            </a:r>
            <a:br>
              <a:rPr lang="en-US" sz="2400" dirty="0">
                <a:solidFill>
                  <a:srgbClr val="376092"/>
                </a:solidFill>
              </a:rPr>
            </a:br>
            <a:r>
              <a:rPr lang="en-US" sz="2400" dirty="0" smtClean="0">
                <a:solidFill>
                  <a:srgbClr val="376092"/>
                </a:solidFill>
              </a:rPr>
              <a:t/>
            </a:r>
            <a:br>
              <a:rPr lang="en-US" sz="2400" dirty="0" smtClean="0">
                <a:solidFill>
                  <a:srgbClr val="376092"/>
                </a:solidFill>
              </a:rPr>
            </a:br>
            <a:r>
              <a:rPr lang="en-US" sz="2400" dirty="0">
                <a:solidFill>
                  <a:srgbClr val="376092"/>
                </a:solidFill>
              </a:rPr>
              <a:t/>
            </a:r>
            <a:br>
              <a:rPr lang="en-US" sz="2400" dirty="0">
                <a:solidFill>
                  <a:srgbClr val="376092"/>
                </a:solidFill>
              </a:rPr>
            </a:br>
            <a:r>
              <a:rPr lang="en-US" sz="2400" dirty="0" smtClean="0">
                <a:solidFill>
                  <a:srgbClr val="376092"/>
                </a:solidFill>
              </a:rPr>
              <a:t/>
            </a:r>
            <a:br>
              <a:rPr lang="en-US" sz="2400" dirty="0" smtClean="0">
                <a:solidFill>
                  <a:srgbClr val="376092"/>
                </a:solidFill>
              </a:rPr>
            </a:br>
            <a:r>
              <a:rPr lang="en-US" sz="2400" dirty="0">
                <a:solidFill>
                  <a:srgbClr val="376092"/>
                </a:solidFill>
              </a:rPr>
              <a:t/>
            </a:r>
            <a:br>
              <a:rPr lang="en-US" sz="2400" dirty="0">
                <a:solidFill>
                  <a:srgbClr val="376092"/>
                </a:solidFill>
              </a:rPr>
            </a:br>
            <a:r>
              <a:rPr lang="en-US" sz="2400" dirty="0" smtClean="0">
                <a:solidFill>
                  <a:srgbClr val="376092"/>
                </a:solidFill>
              </a:rPr>
              <a:t/>
            </a:r>
            <a:br>
              <a:rPr lang="en-US" sz="2400" dirty="0" smtClean="0">
                <a:solidFill>
                  <a:srgbClr val="376092"/>
                </a:solidFill>
              </a:rPr>
            </a:br>
            <a:r>
              <a:rPr lang="en-US" sz="2400" dirty="0">
                <a:solidFill>
                  <a:srgbClr val="376092"/>
                </a:solidFill>
              </a:rPr>
              <a:t/>
            </a:r>
            <a:br>
              <a:rPr lang="en-US" sz="2400" dirty="0">
                <a:solidFill>
                  <a:srgbClr val="376092"/>
                </a:solidFill>
              </a:rPr>
            </a:br>
            <a:r>
              <a:rPr lang="en-US" sz="2400" dirty="0" smtClean="0">
                <a:solidFill>
                  <a:srgbClr val="376092"/>
                </a:solidFill>
              </a:rPr>
              <a:t/>
            </a:r>
            <a:br>
              <a:rPr lang="en-US" sz="2400" dirty="0" smtClean="0">
                <a:solidFill>
                  <a:srgbClr val="376092"/>
                </a:solidFill>
              </a:rPr>
            </a:br>
            <a:r>
              <a:rPr lang="en-US" sz="2400" dirty="0" smtClean="0">
                <a:solidFill>
                  <a:srgbClr val="376092"/>
                </a:solidFill>
              </a:rPr>
              <a:t>http</a:t>
            </a:r>
            <a:r>
              <a:rPr lang="en-US" sz="2400" dirty="0">
                <a:solidFill>
                  <a:srgbClr val="376092"/>
                </a:solidFill>
              </a:rPr>
              <a:t>://</a:t>
            </a:r>
            <a:r>
              <a:rPr lang="en-US" sz="2400" dirty="0" err="1">
                <a:solidFill>
                  <a:srgbClr val="376092"/>
                </a:solidFill>
              </a:rPr>
              <a:t>www.itservices.manchester.ac.uk</a:t>
            </a:r>
            <a:r>
              <a:rPr lang="en-US" sz="2400" dirty="0">
                <a:solidFill>
                  <a:srgbClr val="376092"/>
                </a:solidFill>
              </a:rPr>
              <a:t>/our-services/communication/</a:t>
            </a:r>
            <a:r>
              <a:rPr lang="en-US" sz="2400" dirty="0" err="1">
                <a:solidFill>
                  <a:srgbClr val="376092"/>
                </a:solidFill>
              </a:rPr>
              <a:t>dropboxbusiness</a:t>
            </a:r>
            <a:r>
              <a:rPr lang="en-US" sz="2400" dirty="0" smtClean="0">
                <a:solidFill>
                  <a:srgbClr val="376092"/>
                </a:solidFill>
              </a:rPr>
              <a:t>/</a:t>
            </a:r>
            <a:br>
              <a:rPr lang="en-US" sz="2400" dirty="0" smtClean="0">
                <a:solidFill>
                  <a:srgbClr val="376092"/>
                </a:solidFill>
              </a:rPr>
            </a:br>
            <a:r>
              <a:rPr lang="en-US" sz="2400" dirty="0">
                <a:solidFill>
                  <a:srgbClr val="376092"/>
                </a:solidFill>
              </a:rPr>
              <a:t/>
            </a:r>
            <a:br>
              <a:rPr lang="en-US" sz="2400" dirty="0">
                <a:solidFill>
                  <a:srgbClr val="376092"/>
                </a:solidFill>
              </a:rPr>
            </a:br>
            <a:r>
              <a:rPr lang="en-US" sz="2400" dirty="0" smtClean="0">
                <a:solidFill>
                  <a:srgbClr val="376092"/>
                </a:solidFill>
              </a:rPr>
              <a:t/>
            </a:r>
            <a:br>
              <a:rPr lang="en-US" sz="2400" dirty="0" smtClean="0">
                <a:solidFill>
                  <a:srgbClr val="376092"/>
                </a:solidFill>
              </a:rPr>
            </a:br>
            <a:r>
              <a:rPr lang="en-US" sz="2400" dirty="0">
                <a:solidFill>
                  <a:srgbClr val="376092"/>
                </a:solidFill>
              </a:rPr>
              <a:t/>
            </a:r>
            <a:br>
              <a:rPr lang="en-US" sz="2400" dirty="0">
                <a:solidFill>
                  <a:srgbClr val="376092"/>
                </a:solidFill>
              </a:rPr>
            </a:br>
            <a:endParaRPr lang="en-US" sz="2400" dirty="0">
              <a:solidFill>
                <a:srgbClr val="376092"/>
              </a:solidFill>
            </a:endParaRPr>
          </a:p>
        </p:txBody>
      </p:sp>
      <p:sp>
        <p:nvSpPr>
          <p:cNvPr id="4" name="Action Button: Help 3">
            <a:hlinkClick r:id="" action="ppaction://noaction" highlightClick="1"/>
          </p:cNvPr>
          <p:cNvSpPr/>
          <p:nvPr/>
        </p:nvSpPr>
        <p:spPr>
          <a:xfrm>
            <a:off x="3059832" y="1772816"/>
            <a:ext cx="2088232" cy="1762496"/>
          </a:xfrm>
          <a:prstGeom prst="actionButtonHelp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216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1598</TotalTime>
  <Words>660</Words>
  <Application>Microsoft Macintosh PowerPoint</Application>
  <PresentationFormat>On-screen Show (4:3)</PresentationFormat>
  <Paragraphs>84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Is it for you and how can you use it?</vt:lpstr>
      <vt:lpstr>PowerPoint Presentation</vt:lpstr>
      <vt:lpstr>PowerPoint Presentation</vt:lpstr>
      <vt:lpstr>PowerPoint Presentation</vt:lpstr>
      <vt:lpstr>PowerPoint Presentation</vt:lpstr>
      <vt:lpstr>Get the most from Dropbox So, you could use Dropbox for Business – but where to start? Click on the character that most closely reflects your circumstances to be guided through the next steps: </vt:lpstr>
      <vt:lpstr>Character: Never used Dropbox</vt:lpstr>
      <vt:lpstr>             http://www.itservices.manchester.ac.uk/our-services/communication/dropboxbusiness/    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MZYSSPB2</dc:creator>
  <cp:lastModifiedBy>Sarah Garland</cp:lastModifiedBy>
  <cp:revision>142</cp:revision>
  <dcterms:created xsi:type="dcterms:W3CDTF">2012-06-12T15:56:20Z</dcterms:created>
  <dcterms:modified xsi:type="dcterms:W3CDTF">2016-11-23T13:13:48Z</dcterms:modified>
</cp:coreProperties>
</file>