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2"/>
    <p:sldMasterId id="2147483655" r:id="rId3"/>
  </p:sldMasterIdLst>
  <p:notesMasterIdLst>
    <p:notesMasterId r:id="rId9"/>
  </p:notesMasterIdLst>
  <p:handoutMasterIdLst>
    <p:handoutMasterId r:id="rId10"/>
  </p:handoutMasterIdLst>
  <p:sldIdLst>
    <p:sldId id="268" r:id="rId4"/>
    <p:sldId id="258" r:id="rId5"/>
    <p:sldId id="263" r:id="rId6"/>
    <p:sldId id="271" r:id="rId7"/>
    <p:sldId id="269" r:id="rId8"/>
  </p:sldIdLst>
  <p:sldSz cx="9144000" cy="6858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00FF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53" autoAdjust="0"/>
    <p:restoredTop sz="99886" autoAdjust="0"/>
  </p:normalViewPr>
  <p:slideViewPr>
    <p:cSldViewPr showGuides="1">
      <p:cViewPr>
        <p:scale>
          <a:sx n="85" d="100"/>
          <a:sy n="85" d="100"/>
        </p:scale>
        <p:origin x="-2700" y="-1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AAD8A-0F4B-4EC9-937E-1E033396258D}" type="datetimeFigureOut">
              <a:rPr lang="en-GB" smtClean="0"/>
              <a:t>14/02/2017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443E9-5A6C-4FD2-8CCF-9B320DF414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749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A0A01-C818-4501-A4A1-72FB312984E3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228896"/>
            <a:ext cx="789940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46D10-78BC-4D36-8565-3E1E155E5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542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Text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0753"/>
            <a:ext cx="8229600" cy="55273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2006773" y="176621"/>
            <a:ext cx="6698411" cy="491319"/>
          </a:xfrm>
          <a:prstGeom prst="rect">
            <a:avLst/>
          </a:prstGeom>
        </p:spPr>
        <p:txBody>
          <a:bodyPr/>
          <a:lstStyle>
            <a:lvl1pPr algn="l">
              <a:defRPr sz="20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8778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Half Text Blocks (side by s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76300"/>
            <a:ext cx="4038600" cy="5552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76300"/>
            <a:ext cx="4038600" cy="5552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2006773" y="176621"/>
            <a:ext cx="6698411" cy="491319"/>
          </a:xfrm>
          <a:prstGeom prst="rect">
            <a:avLst/>
          </a:prstGeom>
        </p:spPr>
        <p:txBody>
          <a:bodyPr/>
          <a:lstStyle>
            <a:lvl1pPr algn="l">
              <a:defRPr sz="20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4535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2006773" y="176621"/>
            <a:ext cx="6698411" cy="491319"/>
          </a:xfrm>
          <a:prstGeom prst="rect">
            <a:avLst/>
          </a:prstGeom>
        </p:spPr>
        <p:txBody>
          <a:bodyPr/>
          <a:lstStyle>
            <a:lvl1pPr algn="l">
              <a:defRPr sz="20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Title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4535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573012-00EE-4778-9832-BABF6C1F1812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AF355A1-19F3-41E8-AAA7-1A90409AFE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175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09430" y="2225972"/>
            <a:ext cx="7772400" cy="1049504"/>
          </a:xfrm>
          <a:prstGeom prst="rect">
            <a:avLst/>
          </a:prstGeom>
        </p:spPr>
        <p:txBody>
          <a:bodyPr/>
          <a:lstStyle>
            <a:lvl1pPr algn="l">
              <a:defRPr baseline="0"/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9430" y="4104575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Author/Date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2679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0617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7715" y="1600203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66352"/>
            <a:ext cx="9144000" cy="396000"/>
          </a:xfrm>
          <a:prstGeom prst="rect">
            <a:avLst/>
          </a:prstGeom>
          <a:gradFill>
            <a:gsLst>
              <a:gs pos="0">
                <a:srgbClr val="DDB7E7"/>
              </a:gs>
              <a:gs pos="50000">
                <a:srgbClr val="C98DC9"/>
              </a:gs>
              <a:gs pos="100000">
                <a:srgbClr val="4D1A87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GB" dirty="0">
              <a:solidFill>
                <a:schemeClr val="bg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827088"/>
          </a:xfrm>
          <a:prstGeom prst="rect">
            <a:avLst/>
          </a:prstGeom>
          <a:gradFill>
            <a:gsLst>
              <a:gs pos="0">
                <a:srgbClr val="4D1A87"/>
              </a:gs>
              <a:gs pos="50000">
                <a:srgbClr val="4D1A87"/>
              </a:gs>
              <a:gs pos="100000">
                <a:srgbClr val="DDB7E7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2400" b="1" dirty="0">
              <a:solidFill>
                <a:schemeClr val="bg1"/>
              </a:solidFill>
              <a:latin typeface="Arial" pitchFamily="34" charset="0"/>
              <a:ea typeface="Geneva" pitchFamily="122" charset="-128"/>
            </a:endParaRPr>
          </a:p>
        </p:txBody>
      </p:sp>
      <p:pic>
        <p:nvPicPr>
          <p:cNvPr id="10" name="Picture 1" descr="TAB_allwhite.eps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522" y="1158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396665" y="6510075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BB0B145D-1474-48A6-AD25-2BBE7BAAB78F}" type="slidenum">
              <a:rPr lang="en-GB" sz="1400" b="1" smtClean="0">
                <a:solidFill>
                  <a:schemeClr val="bg1"/>
                </a:solidFill>
              </a:rPr>
              <a:t>‹#›</a:t>
            </a:fld>
            <a:endParaRPr lang="en-GB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Geneva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Geneva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Geneva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Geneva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Geneva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Geneva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Geneva" charset="0"/>
          <a:cs typeface="Geneva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Geneva" charset="0"/>
          <a:cs typeface="Geneva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 charset="0"/>
          <a:cs typeface="Geneva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Geneva" charset="0"/>
          <a:cs typeface="Geneva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TAB_col_white_background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509589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519116" y="3587811"/>
            <a:ext cx="7013575" cy="0"/>
          </a:xfrm>
          <a:prstGeom prst="line">
            <a:avLst/>
          </a:prstGeom>
          <a:noFill/>
          <a:ln w="25400">
            <a:solidFill>
              <a:srgbClr val="660066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349773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967335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UoM Research Lifecycle Project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7544" y="4005064"/>
            <a:ext cx="8064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/>
              <a:t>Alan Johnson (Strategy, Security &amp; Architecture, ITS), </a:t>
            </a:r>
          </a:p>
          <a:p>
            <a:pPr algn="ctr"/>
            <a:r>
              <a:rPr lang="en-GB" sz="2800" i="1" dirty="0" smtClean="0"/>
              <a:t>Mary McDerby (Research IT, ITS) </a:t>
            </a:r>
            <a:endParaRPr lang="en-GB" sz="2800" i="1" dirty="0"/>
          </a:p>
        </p:txBody>
      </p:sp>
    </p:spTree>
    <p:extLst>
      <p:ext uri="{BB962C8B-B14F-4D97-AF65-F5344CB8AC3E}">
        <p14:creationId xmlns:p14="http://schemas.microsoft.com/office/powerpoint/2010/main" val="370478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2411760" y="150859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512" y="1052736"/>
            <a:ext cx="878497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The Research Lifecycle programme is being proposed to achieve the following high level outcomes: </a:t>
            </a:r>
          </a:p>
          <a:p>
            <a:endParaRPr lang="en-GB" sz="2000" dirty="0"/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Researchers will have access to the underpinning research capabilities to enable them to achieve </a:t>
            </a:r>
            <a:r>
              <a:rPr lang="en-GB" sz="2000" dirty="0" smtClean="0"/>
              <a:t>outcomes </a:t>
            </a:r>
            <a:r>
              <a:rPr lang="en-GB" sz="2000" dirty="0"/>
              <a:t>and impact </a:t>
            </a:r>
            <a:r>
              <a:rPr lang="en-GB" sz="2000" dirty="0" smtClean="0"/>
              <a:t>aligned with the </a:t>
            </a:r>
            <a:r>
              <a:rPr lang="en-GB" sz="2000" dirty="0" err="1" smtClean="0"/>
              <a:t>UoM</a:t>
            </a:r>
            <a:r>
              <a:rPr lang="en-GB" sz="2000" dirty="0" smtClean="0"/>
              <a:t> 2020 </a:t>
            </a:r>
            <a:r>
              <a:rPr lang="en-GB" sz="2000" dirty="0"/>
              <a:t>Vision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T</a:t>
            </a:r>
            <a:r>
              <a:rPr lang="en-GB" sz="2000" dirty="0" smtClean="0"/>
              <a:t>o </a:t>
            </a:r>
            <a:r>
              <a:rPr lang="en-GB" sz="2000" dirty="0"/>
              <a:t>enable </a:t>
            </a:r>
            <a:r>
              <a:rPr lang="en-GB" sz="2000" dirty="0" smtClean="0"/>
              <a:t>researchers</a:t>
            </a:r>
            <a:r>
              <a:rPr lang="en-GB" sz="2000" dirty="0" smtClean="0"/>
              <a:t> </a:t>
            </a:r>
            <a:r>
              <a:rPr lang="en-GB" sz="2000" dirty="0"/>
              <a:t>to achieve compliance with either the University of Manchester or appropriate research funding body data management publishing policies  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A</a:t>
            </a:r>
            <a:r>
              <a:rPr lang="en-GB" sz="2000" dirty="0" smtClean="0"/>
              <a:t>ccess </a:t>
            </a:r>
            <a:r>
              <a:rPr lang="en-GB" sz="2000" dirty="0"/>
              <a:t>to or advice and guidance </a:t>
            </a:r>
            <a:r>
              <a:rPr lang="en-GB" sz="2000" dirty="0" smtClean="0"/>
              <a:t>on </a:t>
            </a:r>
            <a:r>
              <a:rPr lang="en-GB" sz="2000" dirty="0"/>
              <a:t>the capabilities </a:t>
            </a:r>
            <a:r>
              <a:rPr lang="en-GB" sz="2000" dirty="0" smtClean="0"/>
              <a:t>that </a:t>
            </a:r>
            <a:r>
              <a:rPr lang="en-GB" sz="2000" dirty="0"/>
              <a:t>the university provides </a:t>
            </a:r>
            <a:r>
              <a:rPr lang="en-GB" sz="2000" dirty="0" smtClean="0"/>
              <a:t>through a single interface</a:t>
            </a:r>
            <a:endParaRPr lang="en-GB" sz="2000" dirty="0"/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/>
              <a:t>The </a:t>
            </a:r>
            <a:r>
              <a:rPr lang="en-GB" sz="2000" dirty="0"/>
              <a:t>capabilities </a:t>
            </a:r>
            <a:r>
              <a:rPr lang="en-GB" sz="2000" dirty="0" smtClean="0"/>
              <a:t>will be </a:t>
            </a:r>
            <a:r>
              <a:rPr lang="en-GB" sz="2000" dirty="0"/>
              <a:t>appropriately integrated with the universities reporting </a:t>
            </a:r>
            <a:r>
              <a:rPr lang="en-GB" sz="2000" dirty="0" smtClean="0"/>
              <a:t>capability</a:t>
            </a:r>
            <a:endParaRPr lang="en-GB" sz="2000" dirty="0"/>
          </a:p>
          <a:p>
            <a:pPr marL="342900" indent="-342900">
              <a:buFont typeface="+mj-lt"/>
              <a:buAutoNum type="arabicPeriod"/>
            </a:pPr>
            <a:r>
              <a:rPr lang="en-GB" sz="2000" dirty="0"/>
              <a:t>J</a:t>
            </a:r>
            <a:r>
              <a:rPr lang="en-GB" sz="2000" dirty="0" smtClean="0"/>
              <a:t>oined </a:t>
            </a:r>
            <a:r>
              <a:rPr lang="en-GB" sz="2000" dirty="0"/>
              <a:t>up monitoring and planning processes </a:t>
            </a:r>
            <a:r>
              <a:rPr lang="en-GB" sz="2000" dirty="0" smtClean="0"/>
              <a:t>around the capabilities in </a:t>
            </a:r>
            <a:r>
              <a:rPr lang="en-GB" sz="2000" dirty="0"/>
              <a:t>place to enable proactive capacity </a:t>
            </a:r>
            <a:r>
              <a:rPr lang="en-GB" sz="2000" dirty="0" smtClean="0"/>
              <a:t>management</a:t>
            </a:r>
            <a:endParaRPr lang="en-GB" sz="2000" dirty="0"/>
          </a:p>
          <a:p>
            <a:pPr marL="342900" indent="-342900">
              <a:buFont typeface="+mj-lt"/>
              <a:buAutoNum type="arabicPeriod"/>
            </a:pPr>
            <a:r>
              <a:rPr lang="en-GB" sz="2000" dirty="0" smtClean="0"/>
              <a:t>The </a:t>
            </a:r>
            <a:r>
              <a:rPr lang="en-GB" sz="2000" dirty="0"/>
              <a:t>cost of delivering research centric services is more fully </a:t>
            </a:r>
            <a:r>
              <a:rPr lang="en-GB" sz="2000" dirty="0" smtClean="0"/>
              <a:t>understood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25313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2406406" y="1682760"/>
            <a:ext cx="1906104" cy="2588290"/>
            <a:chOff x="2406406" y="1682760"/>
            <a:chExt cx="1906104" cy="2588290"/>
          </a:xfrm>
        </p:grpSpPr>
        <p:sp>
          <p:nvSpPr>
            <p:cNvPr id="38" name="Oval 31"/>
            <p:cNvSpPr/>
            <p:nvPr/>
          </p:nvSpPr>
          <p:spPr>
            <a:xfrm rot="18000000">
              <a:off x="2318317" y="2276857"/>
              <a:ext cx="2588290" cy="1400096"/>
            </a:xfrm>
            <a:custGeom>
              <a:avLst/>
              <a:gdLst/>
              <a:ahLst/>
              <a:cxnLst/>
              <a:rect l="l" t="t" r="r" b="b"/>
              <a:pathLst>
                <a:path w="2588290" h="1400096">
                  <a:moveTo>
                    <a:pt x="1207960" y="0"/>
                  </a:moveTo>
                  <a:cubicBezTo>
                    <a:pt x="1753346" y="0"/>
                    <a:pt x="2244777" y="231005"/>
                    <a:pt x="2588290" y="601868"/>
                  </a:cubicBezTo>
                  <a:lnTo>
                    <a:pt x="1732929" y="1400096"/>
                  </a:lnTo>
                  <a:cubicBezTo>
                    <a:pt x="1602938" y="1258002"/>
                    <a:pt x="1415726" y="1170000"/>
                    <a:pt x="1207960" y="1170000"/>
                  </a:cubicBezTo>
                  <a:cubicBezTo>
                    <a:pt x="1032928" y="1170000"/>
                    <a:pt x="872484" y="1232457"/>
                    <a:pt x="749807" y="1338834"/>
                  </a:cubicBezTo>
                  <a:lnTo>
                    <a:pt x="0" y="436805"/>
                  </a:lnTo>
                  <a:cubicBezTo>
                    <a:pt x="327337" y="163947"/>
                    <a:pt x="748503" y="0"/>
                    <a:pt x="120796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  <a:tileRect r="-100000" b="-100000"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127000"/>
              <a:bevelB w="1270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6" name="TextBox 75"/>
            <p:cNvSpPr txBox="1"/>
            <p:nvPr/>
          </p:nvSpPr>
          <p:spPr>
            <a:xfrm rot="18243850">
              <a:off x="2361081" y="1887506"/>
              <a:ext cx="1960393" cy="18697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1050" dirty="0"/>
            </a:p>
            <a:p>
              <a:pPr algn="ctr"/>
              <a:endParaRPr lang="en-GB" sz="1050" dirty="0"/>
            </a:p>
            <a:p>
              <a:pPr algn="ctr"/>
              <a:endParaRPr lang="en-GB" sz="1050" dirty="0"/>
            </a:p>
            <a:p>
              <a:pPr algn="ctr"/>
              <a:endParaRPr lang="en-GB" sz="1050" dirty="0"/>
            </a:p>
            <a:p>
              <a:pPr algn="ctr"/>
              <a:r>
                <a:rPr lang="en-GB" sz="1050" dirty="0"/>
                <a:t>Online Ethical Review</a:t>
              </a:r>
            </a:p>
            <a:p>
              <a:pPr algn="ctr"/>
              <a:r>
                <a:rPr lang="en-GB" sz="1050" dirty="0"/>
                <a:t>Finance Costing &amp; Pricing Tool(s)</a:t>
              </a:r>
            </a:p>
            <a:p>
              <a:pPr algn="ctr"/>
              <a:r>
                <a:rPr lang="en-GB" sz="1050" dirty="0"/>
                <a:t>Current Research Info System</a:t>
              </a:r>
            </a:p>
            <a:p>
              <a:pPr algn="ctr"/>
              <a:r>
                <a:rPr lang="en-GB" sz="1050" dirty="0"/>
                <a:t>Research Collaboration Platform</a:t>
              </a:r>
            </a:p>
            <a:p>
              <a:pPr algn="ctr"/>
              <a:r>
                <a:rPr lang="en-GB" sz="1050" dirty="0"/>
                <a:t>Data Management Planning Tool</a:t>
              </a:r>
            </a:p>
            <a:p>
              <a:pPr algn="ctr"/>
              <a:r>
                <a:rPr lang="en-GB" sz="1050" dirty="0"/>
                <a:t>Active Storage</a:t>
              </a:r>
            </a:p>
            <a:p>
              <a:pPr algn="ctr"/>
              <a:endParaRPr lang="en-GB" sz="1050" dirty="0"/>
            </a:p>
          </p:txBody>
        </p:sp>
      </p:grpSp>
      <p:sp>
        <p:nvSpPr>
          <p:cNvPr id="39" name="Oval 31"/>
          <p:cNvSpPr/>
          <p:nvPr/>
        </p:nvSpPr>
        <p:spPr>
          <a:xfrm rot="12600000">
            <a:off x="2635545" y="3915963"/>
            <a:ext cx="2588290" cy="1400096"/>
          </a:xfrm>
          <a:custGeom>
            <a:avLst/>
            <a:gdLst/>
            <a:ahLst/>
            <a:cxnLst/>
            <a:rect l="l" t="t" r="r" b="b"/>
            <a:pathLst>
              <a:path w="2588290" h="1400096">
                <a:moveTo>
                  <a:pt x="1207960" y="0"/>
                </a:moveTo>
                <a:cubicBezTo>
                  <a:pt x="1753346" y="0"/>
                  <a:pt x="2244777" y="231005"/>
                  <a:pt x="2588290" y="601868"/>
                </a:cubicBezTo>
                <a:lnTo>
                  <a:pt x="1732929" y="1400096"/>
                </a:lnTo>
                <a:cubicBezTo>
                  <a:pt x="1602938" y="1258002"/>
                  <a:pt x="1415726" y="1170000"/>
                  <a:pt x="1207960" y="1170000"/>
                </a:cubicBezTo>
                <a:cubicBezTo>
                  <a:pt x="1032928" y="1170000"/>
                  <a:pt x="872484" y="1232457"/>
                  <a:pt x="749807" y="1338834"/>
                </a:cubicBezTo>
                <a:lnTo>
                  <a:pt x="0" y="436805"/>
                </a:lnTo>
                <a:cubicBezTo>
                  <a:pt x="327337" y="163947"/>
                  <a:pt x="748503" y="0"/>
                  <a:pt x="1207960" y="0"/>
                </a:cubicBez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 w="127000"/>
            <a:bevelB w="1270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</a:rPr>
              <a:t>Data Catalogue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</a:rPr>
              <a:t>Research Collaboration Platform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</a:rPr>
              <a:t>Research Data Archive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</a:rPr>
              <a:t>Current Research Info System</a:t>
            </a:r>
          </a:p>
          <a:p>
            <a:pPr algn="ctr"/>
            <a:endParaRPr lang="en-GB" sz="1050" dirty="0">
              <a:solidFill>
                <a:schemeClr val="tx1"/>
              </a:solidFill>
            </a:endParaRPr>
          </a:p>
          <a:p>
            <a:pPr algn="ctr"/>
            <a:endParaRPr lang="en-GB" sz="1050" dirty="0">
              <a:solidFill>
                <a:schemeClr val="tx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963755" y="1613303"/>
            <a:ext cx="2588290" cy="1742310"/>
            <a:chOff x="3963755" y="1613303"/>
            <a:chExt cx="2588290" cy="1742310"/>
          </a:xfrm>
        </p:grpSpPr>
        <p:sp>
          <p:nvSpPr>
            <p:cNvPr id="32" name="Oval 31"/>
            <p:cNvSpPr/>
            <p:nvPr/>
          </p:nvSpPr>
          <p:spPr>
            <a:xfrm rot="1800000">
              <a:off x="3963755" y="1955517"/>
              <a:ext cx="2588290" cy="1400096"/>
            </a:xfrm>
            <a:custGeom>
              <a:avLst/>
              <a:gdLst/>
              <a:ahLst/>
              <a:cxnLst/>
              <a:rect l="l" t="t" r="r" b="b"/>
              <a:pathLst>
                <a:path w="2588290" h="1400096">
                  <a:moveTo>
                    <a:pt x="1207960" y="0"/>
                  </a:moveTo>
                  <a:cubicBezTo>
                    <a:pt x="1753346" y="0"/>
                    <a:pt x="2244777" y="231005"/>
                    <a:pt x="2588290" y="601868"/>
                  </a:cubicBezTo>
                  <a:lnTo>
                    <a:pt x="1732929" y="1400096"/>
                  </a:lnTo>
                  <a:cubicBezTo>
                    <a:pt x="1602938" y="1258002"/>
                    <a:pt x="1415726" y="1170000"/>
                    <a:pt x="1207960" y="1170000"/>
                  </a:cubicBezTo>
                  <a:cubicBezTo>
                    <a:pt x="1032928" y="1170000"/>
                    <a:pt x="872484" y="1232457"/>
                    <a:pt x="749807" y="1338834"/>
                  </a:cubicBezTo>
                  <a:lnTo>
                    <a:pt x="0" y="436805"/>
                  </a:lnTo>
                  <a:cubicBezTo>
                    <a:pt x="327337" y="163947"/>
                    <a:pt x="748503" y="0"/>
                    <a:pt x="1207960" y="0"/>
                  </a:cubicBezTo>
                  <a:close/>
                </a:path>
              </a:pathLst>
            </a:cu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16200000" scaled="0"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127000"/>
              <a:bevelB w="1270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0" name="TextBox 39"/>
            <p:cNvSpPr txBox="1"/>
            <p:nvPr/>
          </p:nvSpPr>
          <p:spPr>
            <a:xfrm rot="2131465">
              <a:off x="4337734" y="1613303"/>
              <a:ext cx="2128545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1050" dirty="0"/>
            </a:p>
            <a:p>
              <a:pPr algn="ctr"/>
              <a:endParaRPr lang="en-GB" sz="1050" dirty="0"/>
            </a:p>
            <a:p>
              <a:pPr algn="ctr"/>
              <a:endParaRPr lang="en-GB" sz="1050" dirty="0"/>
            </a:p>
            <a:p>
              <a:pPr algn="ctr"/>
              <a:r>
                <a:rPr lang="en-GB" sz="1050" dirty="0"/>
                <a:t>eResearch Platforms</a:t>
              </a:r>
            </a:p>
            <a:p>
              <a:pPr algn="ctr"/>
              <a:r>
                <a:rPr lang="en-GB" sz="1050" dirty="0"/>
                <a:t> eResearch Software</a:t>
              </a:r>
            </a:p>
            <a:p>
              <a:pPr algn="ctr"/>
              <a:r>
                <a:rPr lang="en-GB" sz="1050" dirty="0"/>
                <a:t>Active Storage inc. Data Safe Haven</a:t>
              </a:r>
            </a:p>
            <a:p>
              <a:pPr algn="ctr"/>
              <a:r>
                <a:rPr lang="en-GB" sz="1050" dirty="0"/>
                <a:t>Data Management Planning Tool</a:t>
              </a:r>
            </a:p>
            <a:p>
              <a:pPr algn="ctr"/>
              <a:r>
                <a:rPr lang="en-GB" sz="1050" dirty="0"/>
                <a:t>Facilities Sharing Service (PPMS)</a:t>
              </a:r>
            </a:p>
            <a:p>
              <a:pPr algn="ctr"/>
              <a:r>
                <a:rPr lang="en-GB" sz="1050" dirty="0"/>
                <a:t>eLab Notebook</a:t>
              </a:r>
            </a:p>
            <a:p>
              <a:pPr algn="ctr"/>
              <a:endParaRPr lang="en-GB" sz="1050" dirty="0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2411760" y="150859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7" name="Oval 31"/>
          <p:cNvSpPr/>
          <p:nvPr/>
        </p:nvSpPr>
        <p:spPr>
          <a:xfrm rot="7200000">
            <a:off x="4276211" y="3597540"/>
            <a:ext cx="2588290" cy="1400096"/>
          </a:xfrm>
          <a:custGeom>
            <a:avLst/>
            <a:gdLst/>
            <a:ahLst/>
            <a:cxnLst/>
            <a:rect l="l" t="t" r="r" b="b"/>
            <a:pathLst>
              <a:path w="2588290" h="1400096">
                <a:moveTo>
                  <a:pt x="1207960" y="0"/>
                </a:moveTo>
                <a:cubicBezTo>
                  <a:pt x="1753346" y="0"/>
                  <a:pt x="2244777" y="231005"/>
                  <a:pt x="2588290" y="601868"/>
                </a:cubicBezTo>
                <a:lnTo>
                  <a:pt x="1732929" y="1400096"/>
                </a:lnTo>
                <a:cubicBezTo>
                  <a:pt x="1602938" y="1258002"/>
                  <a:pt x="1415726" y="1170000"/>
                  <a:pt x="1207960" y="1170000"/>
                </a:cubicBezTo>
                <a:cubicBezTo>
                  <a:pt x="1032928" y="1170000"/>
                  <a:pt x="872484" y="1232457"/>
                  <a:pt x="749807" y="1338834"/>
                </a:cubicBezTo>
                <a:lnTo>
                  <a:pt x="0" y="436805"/>
                </a:lnTo>
                <a:cubicBezTo>
                  <a:pt x="327337" y="163947"/>
                  <a:pt x="748503" y="0"/>
                  <a:pt x="1207960" y="0"/>
                </a:cubicBez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 w="127000"/>
            <a:bevelB w="1270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dirty="0">
              <a:solidFill>
                <a:schemeClr val="tx1"/>
              </a:solidFill>
            </a:endParaRPr>
          </a:p>
          <a:p>
            <a:pPr algn="ctr"/>
            <a:endParaRPr lang="en-GB" sz="1050" dirty="0">
              <a:solidFill>
                <a:schemeClr val="tx1"/>
              </a:solidFill>
            </a:endParaRPr>
          </a:p>
          <a:p>
            <a:pPr algn="ctr"/>
            <a:r>
              <a:rPr lang="en-GB" sz="1050" dirty="0">
                <a:solidFill>
                  <a:schemeClr val="tx1"/>
                </a:solidFill>
              </a:rPr>
              <a:t>Current Research Info System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</a:rPr>
              <a:t>Research Data Repository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</a:rPr>
              <a:t>Research Hosting Service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</a:rPr>
              <a:t>Research Data Archive</a:t>
            </a:r>
          </a:p>
          <a:p>
            <a:pPr algn="ctr"/>
            <a:endParaRPr lang="en-GB" sz="1050" dirty="0">
              <a:solidFill>
                <a:schemeClr val="tx1"/>
              </a:solidFill>
            </a:endParaRPr>
          </a:p>
          <a:p>
            <a:pPr algn="ctr"/>
            <a:endParaRPr lang="en-GB" sz="1050" dirty="0">
              <a:solidFill>
                <a:schemeClr val="tx1"/>
              </a:solidFill>
            </a:endParaRPr>
          </a:p>
          <a:p>
            <a:pPr algn="ctr"/>
            <a:endParaRPr lang="en-GB" sz="1050" dirty="0">
              <a:solidFill>
                <a:schemeClr val="tx1"/>
              </a:solidFill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4885680" y="1500533"/>
            <a:ext cx="1577582" cy="709992"/>
            <a:chOff x="4882870" y="1512218"/>
            <a:chExt cx="1577582" cy="709992"/>
          </a:xfrm>
        </p:grpSpPr>
        <p:sp>
          <p:nvSpPr>
            <p:cNvPr id="50" name="TextBox 49"/>
            <p:cNvSpPr txBox="1"/>
            <p:nvPr/>
          </p:nvSpPr>
          <p:spPr>
            <a:xfrm rot="1388127">
              <a:off x="4882870" y="1512218"/>
              <a:ext cx="9357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bg1"/>
                  </a:solidFill>
                </a:rPr>
                <a:t>Research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 rot="2352940">
              <a:off x="5524730" y="1914433"/>
              <a:ext cx="9357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chemeClr val="bg1"/>
                  </a:solidFill>
                </a:rPr>
                <a:t>Activity</a:t>
              </a:r>
            </a:p>
          </p:txBody>
        </p:sp>
      </p:grpSp>
      <p:sp>
        <p:nvSpPr>
          <p:cNvPr id="78" name="Pie 77"/>
          <p:cNvSpPr/>
          <p:nvPr/>
        </p:nvSpPr>
        <p:spPr>
          <a:xfrm rot="1722902">
            <a:off x="3779559" y="2865743"/>
            <a:ext cx="1607138" cy="1638292"/>
          </a:xfrm>
          <a:prstGeom prst="pie">
            <a:avLst>
              <a:gd name="adj1" fmla="val 588032"/>
              <a:gd name="adj2" fmla="val 9474765"/>
            </a:avLst>
          </a:prstGeom>
          <a:solidFill>
            <a:srgbClr val="FFCCCC"/>
          </a:solidFill>
          <a:ln w="6350" cmpd="dbl"/>
          <a:scene3d>
            <a:camera prst="orthographicFront"/>
            <a:lightRig rig="morning" dir="t"/>
          </a:scene3d>
          <a:sp3d extrusionH="76200">
            <a:bevelT w="127000"/>
            <a:bevelB w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Long Term Storage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 (Static)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3779559" y="2841251"/>
            <a:ext cx="1607138" cy="1638292"/>
            <a:chOff x="3779559" y="2841251"/>
            <a:chExt cx="1607138" cy="1638292"/>
          </a:xfrm>
        </p:grpSpPr>
        <p:sp>
          <p:nvSpPr>
            <p:cNvPr id="77" name="Pie 76"/>
            <p:cNvSpPr/>
            <p:nvPr/>
          </p:nvSpPr>
          <p:spPr>
            <a:xfrm rot="1750583">
              <a:off x="3779559" y="2841251"/>
              <a:ext cx="1607138" cy="1638292"/>
            </a:xfrm>
            <a:prstGeom prst="pie">
              <a:avLst>
                <a:gd name="adj1" fmla="val 9703237"/>
                <a:gd name="adj2" fmla="val 406788"/>
              </a:avLst>
            </a:prstGeom>
            <a:solidFill>
              <a:srgbClr val="00FFFF"/>
            </a:solidFill>
            <a:ln w="6350" cmpd="dbl"/>
            <a:scene3d>
              <a:camera prst="orthographicFront"/>
              <a:lightRig rig="morning" dir="t"/>
            </a:scene3d>
            <a:sp3d extrusionH="76200">
              <a:bevelT w="127000"/>
              <a:bevelB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1200" dirty="0">
                  <a:solidFill>
                    <a:schemeClr val="tx1"/>
                  </a:solidFill>
                </a:rPr>
                <a:t>Research Data Storage</a:t>
              </a:r>
            </a:p>
            <a:p>
              <a:r>
                <a:rPr lang="en-GB" sz="1200" dirty="0">
                  <a:solidFill>
                    <a:schemeClr val="tx1"/>
                  </a:solidFill>
                </a:rPr>
                <a:t>(Active)</a:t>
              </a:r>
            </a:p>
            <a:p>
              <a:endParaRPr lang="en-GB" sz="1200" dirty="0">
                <a:solidFill>
                  <a:schemeClr val="tx1"/>
                </a:solidFill>
              </a:endParaRPr>
            </a:p>
            <a:p>
              <a:endParaRPr lang="en-GB" sz="1200" dirty="0">
                <a:solidFill>
                  <a:schemeClr val="tx1"/>
                </a:solidFill>
              </a:endParaRPr>
            </a:p>
            <a:p>
              <a:pPr algn="ctr"/>
              <a:endParaRPr lang="en-GB" sz="1200" dirty="0">
                <a:solidFill>
                  <a:schemeClr val="tx1"/>
                </a:solidFill>
              </a:endParaRPr>
            </a:p>
            <a:p>
              <a:pPr algn="ctr"/>
              <a:endParaRPr lang="en-GB" sz="1200" dirty="0">
                <a:solidFill>
                  <a:schemeClr val="tx1"/>
                </a:solidFill>
              </a:endParaRPr>
            </a:p>
          </p:txBody>
        </p:sp>
        <p:sp>
          <p:nvSpPr>
            <p:cNvPr id="79" name="Pie 78"/>
            <p:cNvSpPr>
              <a:spLocks noChangeAspect="1"/>
            </p:cNvSpPr>
            <p:nvPr/>
          </p:nvSpPr>
          <p:spPr>
            <a:xfrm rot="2664364">
              <a:off x="4668794" y="3552250"/>
              <a:ext cx="664758" cy="491488"/>
            </a:xfrm>
            <a:prstGeom prst="pie">
              <a:avLst>
                <a:gd name="adj1" fmla="val 9703237"/>
                <a:gd name="adj2" fmla="val 406788"/>
              </a:avLst>
            </a:prstGeom>
            <a:solidFill>
              <a:srgbClr val="00FFFF"/>
            </a:solidFill>
            <a:ln w="6350" cmpd="dbl"/>
            <a:scene3d>
              <a:camera prst="orthographicFront"/>
              <a:lightRig rig="morning" dir="t"/>
            </a:scene3d>
            <a:sp3d extrusionH="76200">
              <a:bevelT w="127000"/>
              <a:bevelB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dirty="0">
                  <a:solidFill>
                    <a:schemeClr val="tx1"/>
                  </a:solidFill>
                </a:rPr>
                <a:t>DSH</a:t>
              </a:r>
            </a:p>
            <a:p>
              <a:pPr algn="ctr"/>
              <a:endParaRPr lang="en-GB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784810" y="836712"/>
            <a:ext cx="5580000" cy="5580000"/>
            <a:chOff x="1784810" y="836712"/>
            <a:chExt cx="5580000" cy="5580000"/>
          </a:xfrm>
        </p:grpSpPr>
        <p:sp>
          <p:nvSpPr>
            <p:cNvPr id="8" name="Donut 7"/>
            <p:cNvSpPr/>
            <p:nvPr/>
          </p:nvSpPr>
          <p:spPr>
            <a:xfrm rot="18416580">
              <a:off x="1784810" y="836712"/>
              <a:ext cx="5580000" cy="5580000"/>
            </a:xfrm>
            <a:custGeom>
              <a:avLst/>
              <a:gdLst/>
              <a:ahLst/>
              <a:cxnLst/>
              <a:rect l="l" t="t" r="r" b="b"/>
              <a:pathLst>
                <a:path w="5580000" h="5580000">
                  <a:moveTo>
                    <a:pt x="2790000" y="0"/>
                  </a:moveTo>
                  <a:cubicBezTo>
                    <a:pt x="4330874" y="0"/>
                    <a:pt x="5580000" y="1249126"/>
                    <a:pt x="5580000" y="2790000"/>
                  </a:cubicBezTo>
                  <a:cubicBezTo>
                    <a:pt x="5580000" y="4330874"/>
                    <a:pt x="4330874" y="5580000"/>
                    <a:pt x="2790000" y="5580000"/>
                  </a:cubicBezTo>
                  <a:cubicBezTo>
                    <a:pt x="1249126" y="5580000"/>
                    <a:pt x="0" y="4330874"/>
                    <a:pt x="0" y="2790000"/>
                  </a:cubicBezTo>
                  <a:cubicBezTo>
                    <a:pt x="0" y="2615070"/>
                    <a:pt x="16099" y="2443899"/>
                    <a:pt x="48967" y="2278274"/>
                  </a:cubicBezTo>
                  <a:lnTo>
                    <a:pt x="231983" y="2313014"/>
                  </a:lnTo>
                  <a:cubicBezTo>
                    <a:pt x="201360" y="2467399"/>
                    <a:pt x="186372" y="2626949"/>
                    <a:pt x="186372" y="2790000"/>
                  </a:cubicBezTo>
                  <a:cubicBezTo>
                    <a:pt x="186372" y="4227944"/>
                    <a:pt x="1352056" y="5393628"/>
                    <a:pt x="2790000" y="5393628"/>
                  </a:cubicBezTo>
                  <a:cubicBezTo>
                    <a:pt x="4227944" y="5393628"/>
                    <a:pt x="5393628" y="4227944"/>
                    <a:pt x="5393628" y="2790000"/>
                  </a:cubicBezTo>
                  <a:cubicBezTo>
                    <a:pt x="5393628" y="1352056"/>
                    <a:pt x="4227944" y="186372"/>
                    <a:pt x="2790000" y="186372"/>
                  </a:cubicBezTo>
                  <a:cubicBezTo>
                    <a:pt x="2283994" y="186372"/>
                    <a:pt x="1811703" y="330719"/>
                    <a:pt x="1413552" y="582876"/>
                  </a:cubicBezTo>
                  <a:lnTo>
                    <a:pt x="1317390" y="423449"/>
                  </a:lnTo>
                  <a:cubicBezTo>
                    <a:pt x="1743526" y="154114"/>
                    <a:pt x="2248765" y="0"/>
                    <a:pt x="2790000" y="0"/>
                  </a:cubicBezTo>
                  <a:close/>
                </a:path>
              </a:pathLst>
            </a:cu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bg1"/>
                </a:gs>
              </a:gsLst>
            </a:gradFill>
            <a:ln>
              <a:solidFill>
                <a:srgbClr val="7030A0"/>
              </a:solidFill>
            </a:ln>
            <a:scene3d>
              <a:camera prst="orthographicFront"/>
              <a:lightRig rig="threePt" dir="t"/>
            </a:scene3d>
            <a:sp3d>
              <a:bevelT w="127000"/>
              <a:bevelB w="1270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3558159" y="954609"/>
              <a:ext cx="2033303" cy="56136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>
                  <a:gd name="adj" fmla="val 12409105"/>
                </a:avLst>
              </a:prstTxWarp>
              <a:spAutoFit/>
              <a:scene3d>
                <a:camera prst="orthographicFront"/>
                <a:lightRig rig="soft" dir="t">
                  <a:rot lat="0" lon="0" rev="10800000"/>
                </a:lightRig>
              </a:scene3d>
              <a:sp3d>
                <a:bevelT w="27940" h="12700"/>
                <a:contourClr>
                  <a:srgbClr val="DDDDDD"/>
                </a:contourClr>
              </a:sp3d>
            </a:bodyPr>
            <a:lstStyle/>
            <a:p>
              <a:pPr algn="ctr"/>
              <a:r>
                <a:rPr lang="en-US" sz="900" b="1" cap="none" spc="150" dirty="0">
                  <a:ln w="11430"/>
                </a:rPr>
                <a:t>Research Portal &amp; Admin Workflow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018810" y="1072382"/>
            <a:ext cx="5112000" cy="5112000"/>
            <a:chOff x="2018810" y="1072382"/>
            <a:chExt cx="5112000" cy="5112000"/>
          </a:xfrm>
        </p:grpSpPr>
        <p:sp>
          <p:nvSpPr>
            <p:cNvPr id="23" name="Donut 22"/>
            <p:cNvSpPr/>
            <p:nvPr/>
          </p:nvSpPr>
          <p:spPr>
            <a:xfrm>
              <a:off x="2018810" y="1072382"/>
              <a:ext cx="5112000" cy="5112000"/>
            </a:xfrm>
            <a:prstGeom prst="donut">
              <a:avLst>
                <a:gd name="adj" fmla="val 3340"/>
              </a:avLst>
            </a:prstGeom>
            <a:gradFill>
              <a:gsLst>
                <a:gs pos="0">
                  <a:schemeClr val="accent4">
                    <a:lumMod val="40000"/>
                    <a:lumOff val="60000"/>
                  </a:schemeClr>
                </a:gs>
                <a:gs pos="100000">
                  <a:schemeClr val="bg1"/>
                </a:gs>
              </a:gsLst>
            </a:gradFill>
            <a:ln>
              <a:solidFill>
                <a:srgbClr val="7030A0"/>
              </a:solidFill>
            </a:ln>
            <a:scene3d>
              <a:camera prst="orthographicFront"/>
              <a:lightRig rig="threePt" dir="t"/>
            </a:scene3d>
            <a:sp3d>
              <a:bevelT w="127000"/>
              <a:bevelB w="127000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3478563" y="1195268"/>
              <a:ext cx="2245565" cy="68221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>
                  <a:gd name="adj" fmla="val 11786226"/>
                </a:avLst>
              </a:prstTxWarp>
              <a:spAutoFit/>
              <a:scene3d>
                <a:camera prst="orthographicFront"/>
                <a:lightRig rig="soft" dir="t">
                  <a:rot lat="0" lon="0" rev="10800000"/>
                </a:lightRig>
              </a:scene3d>
              <a:sp3d>
                <a:bevelT w="27940" h="12700"/>
                <a:contourClr>
                  <a:srgbClr val="DDDDDD"/>
                </a:contourClr>
              </a:sp3d>
            </a:bodyPr>
            <a:lstStyle/>
            <a:p>
              <a:pPr algn="ctr"/>
              <a:r>
                <a:rPr lang="en-US" sz="900" b="1" spc="150" dirty="0">
                  <a:ln w="11430"/>
                </a:rPr>
                <a:t>Reporting- I</a:t>
              </a:r>
              <a:r>
                <a:rPr lang="en-US" sz="900" b="1" cap="none" spc="150" dirty="0">
                  <a:ln w="11430"/>
                </a:rPr>
                <a:t>nstitutional &amp; Statutory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019291" y="1541678"/>
            <a:ext cx="2466648" cy="2372638"/>
            <a:chOff x="2020440" y="1542807"/>
            <a:chExt cx="2466648" cy="2372638"/>
          </a:xfrm>
        </p:grpSpPr>
        <p:sp>
          <p:nvSpPr>
            <p:cNvPr id="46" name="Oval 1"/>
            <p:cNvSpPr/>
            <p:nvPr/>
          </p:nvSpPr>
          <p:spPr>
            <a:xfrm rot="15300000">
              <a:off x="2117594" y="1504883"/>
              <a:ext cx="2272339" cy="2466648"/>
            </a:xfrm>
            <a:custGeom>
              <a:avLst/>
              <a:gdLst/>
              <a:ahLst/>
              <a:cxnLst/>
              <a:rect l="l" t="t" r="r" b="b"/>
              <a:pathLst>
                <a:path w="2718432" h="2951542">
                  <a:moveTo>
                    <a:pt x="2718432" y="2696407"/>
                  </a:moveTo>
                  <a:lnTo>
                    <a:pt x="2464395" y="2951542"/>
                  </a:lnTo>
                  <a:lnTo>
                    <a:pt x="2209288" y="2697533"/>
                  </a:lnTo>
                  <a:lnTo>
                    <a:pt x="2463413" y="2696971"/>
                  </a:lnTo>
                  <a:lnTo>
                    <a:pt x="2280004" y="2696971"/>
                  </a:lnTo>
                  <a:cubicBezTo>
                    <a:pt x="2280004" y="1425734"/>
                    <a:pt x="1266294" y="391260"/>
                    <a:pt x="3068" y="360156"/>
                  </a:cubicBezTo>
                  <a:lnTo>
                    <a:pt x="181526" y="174304"/>
                  </a:lnTo>
                  <a:lnTo>
                    <a:pt x="0" y="0"/>
                  </a:lnTo>
                  <a:cubicBezTo>
                    <a:pt x="1463361" y="29556"/>
                    <a:pt x="2639796" y="1225658"/>
                    <a:pt x="2639985" y="2696580"/>
                  </a:cubicBezTo>
                  <a:close/>
                </a:path>
              </a:pathLst>
            </a:custGeom>
            <a:ln>
              <a:noFill/>
            </a:ln>
            <a:scene3d>
              <a:camera prst="orthographicFront"/>
              <a:lightRig rig="threePt" dir="t"/>
            </a:scene3d>
            <a:sp3d>
              <a:bevelT w="127000"/>
              <a:bevelB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7" name="Rectangle 46"/>
            <p:cNvSpPr/>
            <p:nvPr/>
          </p:nvSpPr>
          <p:spPr>
            <a:xfrm rot="18206462">
              <a:off x="2040071" y="2267461"/>
              <a:ext cx="237263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dirty="0">
                  <a:ln w="0"/>
                  <a:solidFill>
                    <a:schemeClr val="bg1"/>
                  </a:solidFill>
                </a:rPr>
                <a:t>Project Initiation</a:t>
              </a:r>
              <a:endParaRPr lang="en-US" b="0" cap="none" spc="0" dirty="0">
                <a:ln w="0"/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336430" y="1072382"/>
            <a:ext cx="2376078" cy="2467196"/>
            <a:chOff x="4337552" y="1074259"/>
            <a:chExt cx="2376078" cy="2467196"/>
          </a:xfrm>
        </p:grpSpPr>
        <p:sp>
          <p:nvSpPr>
            <p:cNvPr id="67" name="Oval 1"/>
            <p:cNvSpPr/>
            <p:nvPr/>
          </p:nvSpPr>
          <p:spPr>
            <a:xfrm rot="20700000">
              <a:off x="4337552" y="1074259"/>
              <a:ext cx="2271834" cy="2467196"/>
            </a:xfrm>
            <a:custGeom>
              <a:avLst/>
              <a:gdLst/>
              <a:ahLst/>
              <a:cxnLst/>
              <a:rect l="l" t="t" r="r" b="b"/>
              <a:pathLst>
                <a:path w="2718432" h="2951542">
                  <a:moveTo>
                    <a:pt x="2718432" y="2696407"/>
                  </a:moveTo>
                  <a:lnTo>
                    <a:pt x="2464395" y="2951542"/>
                  </a:lnTo>
                  <a:lnTo>
                    <a:pt x="2209288" y="2697533"/>
                  </a:lnTo>
                  <a:lnTo>
                    <a:pt x="2463413" y="2696971"/>
                  </a:lnTo>
                  <a:lnTo>
                    <a:pt x="2280004" y="2696971"/>
                  </a:lnTo>
                  <a:cubicBezTo>
                    <a:pt x="2280004" y="1425734"/>
                    <a:pt x="1266294" y="391260"/>
                    <a:pt x="3068" y="360156"/>
                  </a:cubicBezTo>
                  <a:lnTo>
                    <a:pt x="181526" y="174304"/>
                  </a:lnTo>
                  <a:lnTo>
                    <a:pt x="0" y="0"/>
                  </a:lnTo>
                  <a:cubicBezTo>
                    <a:pt x="1463361" y="29556"/>
                    <a:pt x="2639796" y="1225658"/>
                    <a:pt x="2639985" y="2696580"/>
                  </a:cubicBezTo>
                  <a:close/>
                </a:path>
              </a:pathLst>
            </a:custGeom>
            <a:ln>
              <a:noFill/>
            </a:ln>
            <a:scene3d>
              <a:camera prst="orthographicFront"/>
              <a:lightRig rig="threePt" dir="t"/>
            </a:scene3d>
            <a:sp3d>
              <a:bevelT w="127000"/>
              <a:bevelB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0" name="Rectangle 69"/>
            <p:cNvSpPr/>
            <p:nvPr/>
          </p:nvSpPr>
          <p:spPr>
            <a:xfrm rot="2223730">
              <a:off x="4340992" y="1854226"/>
              <a:ext cx="2372638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dirty="0" smtClean="0">
                  <a:ln w="0"/>
                  <a:solidFill>
                    <a:schemeClr val="bg1"/>
                  </a:solidFill>
                </a:rPr>
                <a:t>Research </a:t>
              </a:r>
              <a:r>
                <a:rPr lang="en-US" dirty="0">
                  <a:ln w="0"/>
                  <a:solidFill>
                    <a:schemeClr val="bg1"/>
                  </a:solidFill>
                </a:rPr>
                <a:t>Activity</a:t>
              </a:r>
              <a:endParaRPr lang="en-US" b="0" cap="none" spc="0" dirty="0">
                <a:ln w="0"/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664162" y="3389856"/>
            <a:ext cx="2466648" cy="2272339"/>
            <a:chOff x="4658351" y="3387913"/>
            <a:chExt cx="2466648" cy="2272339"/>
          </a:xfrm>
        </p:grpSpPr>
        <p:sp>
          <p:nvSpPr>
            <p:cNvPr id="71" name="Oval 1"/>
            <p:cNvSpPr/>
            <p:nvPr/>
          </p:nvSpPr>
          <p:spPr>
            <a:xfrm rot="4500000">
              <a:off x="4755505" y="3290759"/>
              <a:ext cx="2272339" cy="2466648"/>
            </a:xfrm>
            <a:custGeom>
              <a:avLst/>
              <a:gdLst/>
              <a:ahLst/>
              <a:cxnLst/>
              <a:rect l="l" t="t" r="r" b="b"/>
              <a:pathLst>
                <a:path w="2718432" h="2951542">
                  <a:moveTo>
                    <a:pt x="2718432" y="2696407"/>
                  </a:moveTo>
                  <a:lnTo>
                    <a:pt x="2464395" y="2951542"/>
                  </a:lnTo>
                  <a:lnTo>
                    <a:pt x="2209288" y="2697533"/>
                  </a:lnTo>
                  <a:lnTo>
                    <a:pt x="2463413" y="2696971"/>
                  </a:lnTo>
                  <a:lnTo>
                    <a:pt x="2280004" y="2696971"/>
                  </a:lnTo>
                  <a:cubicBezTo>
                    <a:pt x="2280004" y="1425734"/>
                    <a:pt x="1266294" y="391260"/>
                    <a:pt x="3068" y="360156"/>
                  </a:cubicBezTo>
                  <a:lnTo>
                    <a:pt x="181526" y="174304"/>
                  </a:lnTo>
                  <a:lnTo>
                    <a:pt x="0" y="0"/>
                  </a:lnTo>
                  <a:cubicBezTo>
                    <a:pt x="1463361" y="29556"/>
                    <a:pt x="2639796" y="1225658"/>
                    <a:pt x="2639985" y="2696580"/>
                  </a:cubicBezTo>
                  <a:close/>
                </a:path>
              </a:pathLst>
            </a:custGeom>
            <a:ln>
              <a:noFill/>
            </a:ln>
            <a:scene3d>
              <a:camera prst="orthographicFront"/>
              <a:lightRig rig="threePt" dir="t"/>
            </a:scene3d>
            <a:sp3d>
              <a:bevelT w="127000"/>
              <a:bevelB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2" name="Rectangle 71"/>
            <p:cNvSpPr/>
            <p:nvPr/>
          </p:nvSpPr>
          <p:spPr>
            <a:xfrm rot="7430526">
              <a:off x="5065019" y="4300640"/>
              <a:ext cx="2017578" cy="60194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>
                  <a:gd name="adj" fmla="val 12274310"/>
                </a:avLst>
              </a:prstTxWarp>
              <a:spAutoFit/>
            </a:bodyPr>
            <a:lstStyle/>
            <a:p>
              <a:pPr algn="ctr"/>
              <a:r>
                <a:rPr lang="en-US" dirty="0">
                  <a:ln w="0"/>
                  <a:solidFill>
                    <a:schemeClr val="bg1"/>
                  </a:solidFill>
                </a:rPr>
                <a:t>Research Asset Management</a:t>
              </a:r>
              <a:endParaRPr lang="en-US" b="0" cap="none" spc="0" dirty="0">
                <a:ln w="0"/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473266" y="3723712"/>
            <a:ext cx="2338163" cy="2467196"/>
            <a:chOff x="2483091" y="3712101"/>
            <a:chExt cx="2338163" cy="2467196"/>
          </a:xfrm>
        </p:grpSpPr>
        <p:sp>
          <p:nvSpPr>
            <p:cNvPr id="73" name="Oval 1"/>
            <p:cNvSpPr/>
            <p:nvPr/>
          </p:nvSpPr>
          <p:spPr>
            <a:xfrm rot="9900000">
              <a:off x="2549420" y="3712101"/>
              <a:ext cx="2271834" cy="2467196"/>
            </a:xfrm>
            <a:custGeom>
              <a:avLst/>
              <a:gdLst/>
              <a:ahLst/>
              <a:cxnLst/>
              <a:rect l="l" t="t" r="r" b="b"/>
              <a:pathLst>
                <a:path w="2718432" h="2951542">
                  <a:moveTo>
                    <a:pt x="2718432" y="2696407"/>
                  </a:moveTo>
                  <a:lnTo>
                    <a:pt x="2464395" y="2951542"/>
                  </a:lnTo>
                  <a:lnTo>
                    <a:pt x="2209288" y="2697533"/>
                  </a:lnTo>
                  <a:lnTo>
                    <a:pt x="2463413" y="2696971"/>
                  </a:lnTo>
                  <a:lnTo>
                    <a:pt x="2280004" y="2696971"/>
                  </a:lnTo>
                  <a:cubicBezTo>
                    <a:pt x="2280004" y="1425734"/>
                    <a:pt x="1266294" y="391260"/>
                    <a:pt x="3068" y="360156"/>
                  </a:cubicBezTo>
                  <a:lnTo>
                    <a:pt x="181526" y="174304"/>
                  </a:lnTo>
                  <a:lnTo>
                    <a:pt x="0" y="0"/>
                  </a:lnTo>
                  <a:cubicBezTo>
                    <a:pt x="1463361" y="29556"/>
                    <a:pt x="2639796" y="1225658"/>
                    <a:pt x="2639985" y="2696580"/>
                  </a:cubicBezTo>
                  <a:close/>
                </a:path>
              </a:pathLst>
            </a:custGeom>
            <a:ln>
              <a:noFill/>
            </a:ln>
            <a:scene3d>
              <a:camera prst="orthographicFront"/>
              <a:lightRig rig="threePt" dir="t"/>
            </a:scene3d>
            <a:sp3d>
              <a:bevelT w="127000"/>
              <a:bevelB w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4" name="Rectangle 73"/>
            <p:cNvSpPr/>
            <p:nvPr/>
          </p:nvSpPr>
          <p:spPr>
            <a:xfrm rot="13067880">
              <a:off x="2483091" y="4742015"/>
              <a:ext cx="2017578" cy="60194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>
                  <a:gd name="adj" fmla="val 12274310"/>
                </a:avLst>
              </a:prstTxWarp>
              <a:spAutoFit/>
            </a:bodyPr>
            <a:lstStyle/>
            <a:p>
              <a:pPr algn="ctr"/>
              <a:r>
                <a:rPr lang="en-US" dirty="0">
                  <a:ln w="0"/>
                  <a:solidFill>
                    <a:schemeClr val="bg1"/>
                  </a:solidFill>
                </a:rPr>
                <a:t>Discoverability &amp; Re-Use</a:t>
              </a:r>
              <a:endParaRPr lang="en-US" b="0" cap="none" spc="0" dirty="0">
                <a:ln w="0"/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852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7" grpId="0" animBg="1"/>
      <p:bldP spid="7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Sponsor</a:t>
            </a:r>
            <a:r>
              <a:rPr lang="en-GB" dirty="0"/>
              <a:t>: Professor Chris Taylor</a:t>
            </a:r>
          </a:p>
          <a:p>
            <a:r>
              <a:rPr lang="en-GB" dirty="0" smtClean="0"/>
              <a:t>Streamed approach</a:t>
            </a:r>
          </a:p>
          <a:p>
            <a:pPr lvl="1"/>
            <a:r>
              <a:rPr lang="en-GB" dirty="0"/>
              <a:t>administrative</a:t>
            </a:r>
          </a:p>
          <a:p>
            <a:pPr lvl="1"/>
            <a:r>
              <a:rPr lang="en-GB" dirty="0" err="1" smtClean="0"/>
              <a:t>eResearch</a:t>
            </a:r>
            <a:r>
              <a:rPr lang="en-GB" dirty="0" smtClean="0"/>
              <a:t> and research activity</a:t>
            </a:r>
            <a:endParaRPr lang="en-GB" dirty="0"/>
          </a:p>
          <a:p>
            <a:pPr lvl="1"/>
            <a:r>
              <a:rPr lang="en-GB" dirty="0"/>
              <a:t>RDM, Publishing and Open </a:t>
            </a:r>
            <a:r>
              <a:rPr lang="en-GB" dirty="0" smtClean="0"/>
              <a:t>Data</a:t>
            </a:r>
          </a:p>
          <a:p>
            <a:r>
              <a:rPr lang="en-US" dirty="0"/>
              <a:t>Initial funding of £400k has been obtained to develop the detail of each proposed business capability, identify use cases and identify business value for a full business case</a:t>
            </a:r>
            <a:r>
              <a:rPr lang="en-US" dirty="0" smtClean="0"/>
              <a:t>.</a:t>
            </a:r>
            <a:endParaRPr lang="en-GB" dirty="0"/>
          </a:p>
          <a:p>
            <a:pPr lvl="1"/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Approach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385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 Lifecycle Project - Delivery</a:t>
            </a:r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607238" y="1487033"/>
            <a:ext cx="7588041" cy="3998332"/>
            <a:chOff x="683568" y="2599020"/>
            <a:chExt cx="7588041" cy="3998332"/>
          </a:xfrm>
        </p:grpSpPr>
        <p:sp>
          <p:nvSpPr>
            <p:cNvPr id="41" name="Rectangle 40"/>
            <p:cNvSpPr/>
            <p:nvPr/>
          </p:nvSpPr>
          <p:spPr>
            <a:xfrm>
              <a:off x="683568" y="2642879"/>
              <a:ext cx="7558446" cy="15868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50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49970" y="2599020"/>
              <a:ext cx="1759176" cy="2539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050" dirty="0" smtClean="0">
                  <a:solidFill>
                    <a:schemeClr val="tx2"/>
                  </a:solidFill>
                </a:rPr>
                <a:t>FY 16/17</a:t>
              </a:r>
              <a:endParaRPr lang="en-GB" sz="1050" dirty="0">
                <a:solidFill>
                  <a:schemeClr val="tx2"/>
                </a:solidFill>
              </a:endParaRPr>
            </a:p>
          </p:txBody>
        </p:sp>
        <p:cxnSp>
          <p:nvCxnSpPr>
            <p:cNvPr id="43" name="Straight Connector 42"/>
            <p:cNvCxnSpPr/>
            <p:nvPr/>
          </p:nvCxnSpPr>
          <p:spPr>
            <a:xfrm flipH="1">
              <a:off x="2545466" y="2636912"/>
              <a:ext cx="10310" cy="3747769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41" idx="0"/>
            </p:cNvCxnSpPr>
            <p:nvPr/>
          </p:nvCxnSpPr>
          <p:spPr>
            <a:xfrm>
              <a:off x="4462791" y="2642879"/>
              <a:ext cx="37201" cy="3738449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6372200" y="2636912"/>
              <a:ext cx="2684" cy="375512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2642083" y="2599020"/>
              <a:ext cx="1759176" cy="2539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050" dirty="0">
                  <a:solidFill>
                    <a:schemeClr val="tx2"/>
                  </a:solidFill>
                </a:rPr>
                <a:t>FY 17/18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518286" y="2599020"/>
              <a:ext cx="1759176" cy="2539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050" dirty="0" smtClean="0">
                  <a:solidFill>
                    <a:schemeClr val="tx2"/>
                  </a:solidFill>
                </a:rPr>
                <a:t>FY 18/19</a:t>
              </a:r>
              <a:endParaRPr lang="en-GB" sz="1050" dirty="0">
                <a:solidFill>
                  <a:schemeClr val="tx2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398225" y="2599020"/>
              <a:ext cx="1759176" cy="2539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050" dirty="0" smtClean="0">
                  <a:solidFill>
                    <a:schemeClr val="tx2"/>
                  </a:solidFill>
                </a:rPr>
                <a:t>FY 19/20</a:t>
              </a:r>
              <a:endParaRPr lang="en-GB" sz="1050" dirty="0">
                <a:solidFill>
                  <a:schemeClr val="tx2"/>
                </a:solidFill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1674588" y="2924944"/>
              <a:ext cx="873981" cy="288032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dirty="0" smtClean="0">
                  <a:solidFill>
                    <a:schemeClr val="tx2"/>
                  </a:solidFill>
                </a:rPr>
                <a:t>Define - £150k (May – Jul)</a:t>
              </a:r>
              <a:endParaRPr lang="en-GB" sz="800" dirty="0">
                <a:solidFill>
                  <a:schemeClr val="tx2"/>
                </a:solidFill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6374884" y="5496659"/>
              <a:ext cx="1896725" cy="288032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dirty="0" smtClean="0">
                  <a:solidFill>
                    <a:schemeClr val="tx2"/>
                  </a:solidFill>
                </a:rPr>
                <a:t>Delivered Capabilities</a:t>
              </a:r>
            </a:p>
            <a:p>
              <a:pPr algn="ctr"/>
              <a:r>
                <a:rPr lang="en-GB" sz="900" smtClean="0">
                  <a:solidFill>
                    <a:schemeClr val="tx2"/>
                  </a:solidFill>
                </a:rPr>
                <a:t>Tranche 3</a:t>
              </a:r>
              <a:endParaRPr lang="en-GB" sz="900" dirty="0">
                <a:solidFill>
                  <a:schemeClr val="tx2"/>
                </a:solidFill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2555776" y="2924944"/>
              <a:ext cx="864513" cy="288032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800" dirty="0" smtClean="0">
                  <a:solidFill>
                    <a:schemeClr val="tx2"/>
                  </a:solidFill>
                </a:rPr>
                <a:t>Define – £250k (Aug – Dec)</a:t>
              </a:r>
              <a:endParaRPr lang="en-GB" sz="800" dirty="0">
                <a:solidFill>
                  <a:schemeClr val="tx2"/>
                </a:solidFill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674588" y="3255367"/>
              <a:ext cx="2537372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00" dirty="0" smtClean="0"/>
                <a:t>Detailed Business Capability Requirements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00" dirty="0" smtClean="0"/>
                <a:t>Identify the Value Sources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00" dirty="0" smtClean="0"/>
                <a:t>Prioritisation of Capabilities by Business Value</a:t>
              </a:r>
              <a:endParaRPr lang="en-GB" sz="8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203848" y="4068361"/>
              <a:ext cx="1872208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00" dirty="0" smtClean="0"/>
                <a:t>Foundation Capabilities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00" dirty="0" smtClean="0"/>
                <a:t>High Impact Capabilities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00" dirty="0" smtClean="0"/>
                <a:t>Short -Term Prioritised  Capabilities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00" dirty="0" smtClean="0"/>
                <a:t>‘Must Have’ Compliance Capabilities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477949" y="4974267"/>
              <a:ext cx="17457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00" dirty="0" smtClean="0"/>
                <a:t>Additional exploitation of Foundation Capabilities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00" dirty="0" smtClean="0"/>
                <a:t>Mid-Term Prioritised Capabilities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00" dirty="0" smtClean="0"/>
                <a:t>‘Should Have’ Compliance Capabilities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GB" sz="8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374779" y="5766355"/>
              <a:ext cx="174570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00" dirty="0" smtClean="0"/>
                <a:t>Longer-Term Prioritised Capabilities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00" dirty="0" smtClean="0"/>
                <a:t>‘Will Need’ or ‘May Need’ Compliance Capabilities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800" dirty="0" smtClean="0"/>
                <a:t>Niche Capabilities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GB" sz="800" dirty="0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4478054" y="4653136"/>
              <a:ext cx="1896725" cy="288032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dirty="0" smtClean="0">
                  <a:solidFill>
                    <a:schemeClr val="tx2"/>
                  </a:solidFill>
                </a:rPr>
                <a:t>Delivered Capabilities</a:t>
              </a:r>
            </a:p>
            <a:p>
              <a:pPr algn="ctr"/>
              <a:r>
                <a:rPr lang="en-GB" sz="900" dirty="0" smtClean="0">
                  <a:solidFill>
                    <a:schemeClr val="tx2"/>
                  </a:solidFill>
                </a:rPr>
                <a:t>Tranche 2</a:t>
              </a:r>
              <a:endParaRPr lang="en-GB" sz="900" dirty="0">
                <a:solidFill>
                  <a:schemeClr val="tx2"/>
                </a:solidFill>
              </a:endParaRPr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3203848" y="3717032"/>
              <a:ext cx="1258944" cy="288032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dirty="0" smtClean="0">
                  <a:solidFill>
                    <a:schemeClr val="tx2"/>
                  </a:solidFill>
                </a:rPr>
                <a:t>Delivered Capabilities</a:t>
              </a:r>
            </a:p>
            <a:p>
              <a:pPr algn="ctr"/>
              <a:r>
                <a:rPr lang="en-GB" sz="900" dirty="0" smtClean="0">
                  <a:solidFill>
                    <a:schemeClr val="tx2"/>
                  </a:solidFill>
                </a:rPr>
                <a:t>Tranche 1</a:t>
              </a:r>
              <a:endParaRPr lang="en-GB" sz="900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889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o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accent4">
                <a:lumMod val="40000"/>
                <a:lumOff val="60000"/>
              </a:schemeClr>
            </a:gs>
            <a:gs pos="100000">
              <a:schemeClr val="bg1"/>
            </a:gs>
          </a:gsLst>
        </a:gradFill>
        <a:ln>
          <a:solidFill>
            <a:srgbClr val="7030A0"/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tailEnd type="arrow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itle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7961927-1CC2-4B79-A36C-93BDD2E8766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UoM</Template>
  <TotalTime>54369</TotalTime>
  <Words>398</Words>
  <Application>Microsoft Office PowerPoint</Application>
  <PresentationFormat>On-screen Show (4:3)</PresentationFormat>
  <Paragraphs>96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UoM</vt:lpstr>
      <vt:lpstr>Title Slides</vt:lpstr>
      <vt:lpstr>PowerPoint Presentation</vt:lpstr>
      <vt:lpstr>PowerPoint Presentation</vt:lpstr>
      <vt:lpstr>PowerPoint Presentation</vt:lpstr>
      <vt:lpstr>Approach</vt:lpstr>
      <vt:lpstr>Research Lifecycle Project - Delivery</vt:lpstr>
    </vt:vector>
  </TitlesOfParts>
  <Company>The 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 Johnson</dc:creator>
  <cp:lastModifiedBy>Mary McDerby</cp:lastModifiedBy>
  <cp:revision>162</cp:revision>
  <cp:lastPrinted>2017-02-14T14:03:58Z</cp:lastPrinted>
  <dcterms:created xsi:type="dcterms:W3CDTF">2016-09-15T12:53:46Z</dcterms:created>
  <dcterms:modified xsi:type="dcterms:W3CDTF">2017-02-16T11:47:14Z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TC019192539991</vt:lpwstr>
  </property>
</Properties>
</file>