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69" r:id="rId3"/>
    <p:sldId id="271" r:id="rId4"/>
    <p:sldId id="272" r:id="rId5"/>
    <p:sldId id="274" r:id="rId6"/>
    <p:sldId id="270" r:id="rId7"/>
    <p:sldId id="285" r:id="rId8"/>
    <p:sldId id="279" r:id="rId9"/>
    <p:sldId id="283" r:id="rId10"/>
    <p:sldId id="280" r:id="rId11"/>
    <p:sldId id="273" r:id="rId12"/>
    <p:sldId id="268" r:id="rId13"/>
    <p:sldId id="265" r:id="rId14"/>
    <p:sldId id="287" r:id="rId15"/>
    <p:sldId id="288" r:id="rId16"/>
    <p:sldId id="286" r:id="rId17"/>
    <p:sldId id="281" r:id="rId18"/>
    <p:sldId id="282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5" autoAdjust="0"/>
  </p:normalViewPr>
  <p:slideViewPr>
    <p:cSldViewPr snapToGrid="0" snapToObjects="1">
      <p:cViewPr varScale="1">
        <p:scale>
          <a:sx n="105" d="100"/>
          <a:sy n="105" d="100"/>
        </p:scale>
        <p:origin x="-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known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Sheet1!$B$2:$B$37</c:f>
              <c:strCache>
                <c:ptCount val="36"/>
                <c:pt idx="0">
                  <c:v>Ens40</c:v>
                </c:pt>
                <c:pt idx="1">
                  <c:v>Ens41</c:v>
                </c:pt>
                <c:pt idx="2">
                  <c:v>Ens42</c:v>
                </c:pt>
                <c:pt idx="3">
                  <c:v>Ens43</c:v>
                </c:pt>
                <c:pt idx="4">
                  <c:v>Ens44</c:v>
                </c:pt>
                <c:pt idx="5">
                  <c:v>Ens45</c:v>
                </c:pt>
                <c:pt idx="6">
                  <c:v>Ens46</c:v>
                </c:pt>
                <c:pt idx="7">
                  <c:v>Ens47</c:v>
                </c:pt>
                <c:pt idx="8">
                  <c:v>Ens48</c:v>
                </c:pt>
                <c:pt idx="9">
                  <c:v>Ens49</c:v>
                </c:pt>
                <c:pt idx="10">
                  <c:v>Ens50</c:v>
                </c:pt>
                <c:pt idx="11">
                  <c:v>Ens51</c:v>
                </c:pt>
                <c:pt idx="12">
                  <c:v>Ens52</c:v>
                </c:pt>
                <c:pt idx="13">
                  <c:v>Ens53</c:v>
                </c:pt>
                <c:pt idx="14">
                  <c:v>Ens54</c:v>
                </c:pt>
                <c:pt idx="15">
                  <c:v>Ens55</c:v>
                </c:pt>
                <c:pt idx="16">
                  <c:v>Ens56</c:v>
                </c:pt>
                <c:pt idx="17">
                  <c:v>Ens57</c:v>
                </c:pt>
                <c:pt idx="18">
                  <c:v>Ens58</c:v>
                </c:pt>
                <c:pt idx="19">
                  <c:v>Ens59</c:v>
                </c:pt>
                <c:pt idx="20">
                  <c:v>Ens60</c:v>
                </c:pt>
                <c:pt idx="21">
                  <c:v>Ens61</c:v>
                </c:pt>
                <c:pt idx="22">
                  <c:v>Ens62</c:v>
                </c:pt>
                <c:pt idx="23">
                  <c:v>Ens63</c:v>
                </c:pt>
                <c:pt idx="24">
                  <c:v>Ens64</c:v>
                </c:pt>
                <c:pt idx="25">
                  <c:v>Ens65</c:v>
                </c:pt>
                <c:pt idx="26">
                  <c:v>Ens66</c:v>
                </c:pt>
                <c:pt idx="27">
                  <c:v>Ens67</c:v>
                </c:pt>
                <c:pt idx="28">
                  <c:v>Ens68</c:v>
                </c:pt>
                <c:pt idx="29">
                  <c:v>Ens69</c:v>
                </c:pt>
                <c:pt idx="30">
                  <c:v>Ens70</c:v>
                </c:pt>
                <c:pt idx="31">
                  <c:v>Ens71</c:v>
                </c:pt>
                <c:pt idx="32">
                  <c:v>Ens72</c:v>
                </c:pt>
                <c:pt idx="33">
                  <c:v>Ens73</c:v>
                </c:pt>
                <c:pt idx="34">
                  <c:v>Ens74</c:v>
                </c:pt>
                <c:pt idx="35">
                  <c:v>Ens75</c:v>
                </c:pt>
              </c:strCache>
            </c:strRef>
          </c:cat>
          <c:val>
            <c:numRef>
              <c:f>Sheet1!$F$2:$F$37</c:f>
              <c:numCache>
                <c:formatCode>General</c:formatCode>
                <c:ptCount val="36"/>
                <c:pt idx="0">
                  <c:v>2840.0</c:v>
                </c:pt>
                <c:pt idx="1">
                  <c:v>2840.0</c:v>
                </c:pt>
                <c:pt idx="2">
                  <c:v>8614.0</c:v>
                </c:pt>
                <c:pt idx="3">
                  <c:v>8614.0</c:v>
                </c:pt>
                <c:pt idx="4">
                  <c:v>10739.0</c:v>
                </c:pt>
                <c:pt idx="5">
                  <c:v>10728.0</c:v>
                </c:pt>
                <c:pt idx="6">
                  <c:v>3393.0</c:v>
                </c:pt>
                <c:pt idx="7">
                  <c:v>3393.0</c:v>
                </c:pt>
                <c:pt idx="8">
                  <c:v>3393.0</c:v>
                </c:pt>
                <c:pt idx="9">
                  <c:v>3393.0</c:v>
                </c:pt>
                <c:pt idx="10">
                  <c:v>3393.0</c:v>
                </c:pt>
                <c:pt idx="11">
                  <c:v>3394.0</c:v>
                </c:pt>
                <c:pt idx="12">
                  <c:v>3394.0</c:v>
                </c:pt>
                <c:pt idx="13">
                  <c:v>3391.0</c:v>
                </c:pt>
                <c:pt idx="14">
                  <c:v>3391.0</c:v>
                </c:pt>
                <c:pt idx="15">
                  <c:v>15509.0</c:v>
                </c:pt>
                <c:pt idx="16">
                  <c:v>15479.0</c:v>
                </c:pt>
                <c:pt idx="17">
                  <c:v>15479.0</c:v>
                </c:pt>
                <c:pt idx="18">
                  <c:v>15479.0</c:v>
                </c:pt>
                <c:pt idx="19">
                  <c:v>15555.0</c:v>
                </c:pt>
                <c:pt idx="20">
                  <c:v>15555.0</c:v>
                </c:pt>
                <c:pt idx="21">
                  <c:v>15555.0</c:v>
                </c:pt>
                <c:pt idx="22">
                  <c:v>15555.0</c:v>
                </c:pt>
                <c:pt idx="23">
                  <c:v>15555.0</c:v>
                </c:pt>
                <c:pt idx="24">
                  <c:v>15555.0</c:v>
                </c:pt>
                <c:pt idx="25">
                  <c:v>16598.0</c:v>
                </c:pt>
                <c:pt idx="26">
                  <c:v>16598.0</c:v>
                </c:pt>
                <c:pt idx="27">
                  <c:v>16598.0</c:v>
                </c:pt>
                <c:pt idx="28">
                  <c:v>16598.0</c:v>
                </c:pt>
                <c:pt idx="29">
                  <c:v>16598.0</c:v>
                </c:pt>
                <c:pt idx="30">
                  <c:v>15744.0</c:v>
                </c:pt>
                <c:pt idx="31">
                  <c:v>11238.0</c:v>
                </c:pt>
                <c:pt idx="32">
                  <c:v>11236.0</c:v>
                </c:pt>
                <c:pt idx="33">
                  <c:v>11208.0</c:v>
                </c:pt>
                <c:pt idx="34">
                  <c:v>11195.0</c:v>
                </c:pt>
                <c:pt idx="35">
                  <c:v>13301.0</c:v>
                </c:pt>
              </c:numCache>
            </c:numRef>
          </c:val>
        </c:ser>
        <c:ser>
          <c:idx val="1"/>
          <c:order val="1"/>
          <c:tx>
            <c:v>novel</c:v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Sheet1!$B$2:$B$37</c:f>
              <c:strCache>
                <c:ptCount val="36"/>
                <c:pt idx="0">
                  <c:v>Ens40</c:v>
                </c:pt>
                <c:pt idx="1">
                  <c:v>Ens41</c:v>
                </c:pt>
                <c:pt idx="2">
                  <c:v>Ens42</c:v>
                </c:pt>
                <c:pt idx="3">
                  <c:v>Ens43</c:v>
                </c:pt>
                <c:pt idx="4">
                  <c:v>Ens44</c:v>
                </c:pt>
                <c:pt idx="5">
                  <c:v>Ens45</c:v>
                </c:pt>
                <c:pt idx="6">
                  <c:v>Ens46</c:v>
                </c:pt>
                <c:pt idx="7">
                  <c:v>Ens47</c:v>
                </c:pt>
                <c:pt idx="8">
                  <c:v>Ens48</c:v>
                </c:pt>
                <c:pt idx="9">
                  <c:v>Ens49</c:v>
                </c:pt>
                <c:pt idx="10">
                  <c:v>Ens50</c:v>
                </c:pt>
                <c:pt idx="11">
                  <c:v>Ens51</c:v>
                </c:pt>
                <c:pt idx="12">
                  <c:v>Ens52</c:v>
                </c:pt>
                <c:pt idx="13">
                  <c:v>Ens53</c:v>
                </c:pt>
                <c:pt idx="14">
                  <c:v>Ens54</c:v>
                </c:pt>
                <c:pt idx="15">
                  <c:v>Ens55</c:v>
                </c:pt>
                <c:pt idx="16">
                  <c:v>Ens56</c:v>
                </c:pt>
                <c:pt idx="17">
                  <c:v>Ens57</c:v>
                </c:pt>
                <c:pt idx="18">
                  <c:v>Ens58</c:v>
                </c:pt>
                <c:pt idx="19">
                  <c:v>Ens59</c:v>
                </c:pt>
                <c:pt idx="20">
                  <c:v>Ens60</c:v>
                </c:pt>
                <c:pt idx="21">
                  <c:v>Ens61</c:v>
                </c:pt>
                <c:pt idx="22">
                  <c:v>Ens62</c:v>
                </c:pt>
                <c:pt idx="23">
                  <c:v>Ens63</c:v>
                </c:pt>
                <c:pt idx="24">
                  <c:v>Ens64</c:v>
                </c:pt>
                <c:pt idx="25">
                  <c:v>Ens65</c:v>
                </c:pt>
                <c:pt idx="26">
                  <c:v>Ens66</c:v>
                </c:pt>
                <c:pt idx="27">
                  <c:v>Ens67</c:v>
                </c:pt>
                <c:pt idx="28">
                  <c:v>Ens68</c:v>
                </c:pt>
                <c:pt idx="29">
                  <c:v>Ens69</c:v>
                </c:pt>
                <c:pt idx="30">
                  <c:v>Ens70</c:v>
                </c:pt>
                <c:pt idx="31">
                  <c:v>Ens71</c:v>
                </c:pt>
                <c:pt idx="32">
                  <c:v>Ens72</c:v>
                </c:pt>
                <c:pt idx="33">
                  <c:v>Ens73</c:v>
                </c:pt>
                <c:pt idx="34">
                  <c:v>Ens74</c:v>
                </c:pt>
                <c:pt idx="35">
                  <c:v>Ens75</c:v>
                </c:pt>
              </c:strCache>
            </c:strRef>
          </c:cat>
          <c:val>
            <c:numRef>
              <c:f>Sheet1!$H$2:$H$37</c:f>
              <c:numCache>
                <c:formatCode>General</c:formatCode>
                <c:ptCount val="36"/>
                <c:pt idx="0">
                  <c:v>14729.0</c:v>
                </c:pt>
                <c:pt idx="1">
                  <c:v>14729.0</c:v>
                </c:pt>
                <c:pt idx="2">
                  <c:v>6518.0</c:v>
                </c:pt>
                <c:pt idx="3">
                  <c:v>6518.0</c:v>
                </c:pt>
                <c:pt idx="4">
                  <c:v>4144.0</c:v>
                </c:pt>
                <c:pt idx="5">
                  <c:v>4113.0</c:v>
                </c:pt>
                <c:pt idx="6">
                  <c:v>11954.0</c:v>
                </c:pt>
                <c:pt idx="7">
                  <c:v>11954.0</c:v>
                </c:pt>
                <c:pt idx="8">
                  <c:v>11954.0</c:v>
                </c:pt>
                <c:pt idx="9">
                  <c:v>11954.0</c:v>
                </c:pt>
                <c:pt idx="10">
                  <c:v>11954.0</c:v>
                </c:pt>
                <c:pt idx="11">
                  <c:v>11952.0</c:v>
                </c:pt>
                <c:pt idx="12">
                  <c:v>11952.0</c:v>
                </c:pt>
                <c:pt idx="13">
                  <c:v>11963.0</c:v>
                </c:pt>
                <c:pt idx="14">
                  <c:v>11963.0</c:v>
                </c:pt>
                <c:pt idx="15">
                  <c:v>766.0</c:v>
                </c:pt>
                <c:pt idx="16">
                  <c:v>787.0</c:v>
                </c:pt>
                <c:pt idx="17">
                  <c:v>787.0</c:v>
                </c:pt>
                <c:pt idx="18">
                  <c:v>787.0</c:v>
                </c:pt>
                <c:pt idx="19">
                  <c:v>726.0</c:v>
                </c:pt>
                <c:pt idx="20">
                  <c:v>726.0</c:v>
                </c:pt>
                <c:pt idx="21">
                  <c:v>726.0</c:v>
                </c:pt>
                <c:pt idx="22">
                  <c:v>726.0</c:v>
                </c:pt>
                <c:pt idx="23">
                  <c:v>726.0</c:v>
                </c:pt>
                <c:pt idx="24">
                  <c:v>726.0</c:v>
                </c:pt>
                <c:pt idx="25">
                  <c:v>117.0</c:v>
                </c:pt>
                <c:pt idx="26">
                  <c:v>117.0</c:v>
                </c:pt>
                <c:pt idx="27">
                  <c:v>117.0</c:v>
                </c:pt>
                <c:pt idx="28">
                  <c:v>117.0</c:v>
                </c:pt>
                <c:pt idx="29">
                  <c:v>117.0</c:v>
                </c:pt>
                <c:pt idx="30">
                  <c:v>691.0</c:v>
                </c:pt>
                <c:pt idx="31">
                  <c:v>4228.0</c:v>
                </c:pt>
                <c:pt idx="32">
                  <c:v>4230.0</c:v>
                </c:pt>
                <c:pt idx="33">
                  <c:v>4258.0</c:v>
                </c:pt>
                <c:pt idx="34">
                  <c:v>4271.0</c:v>
                </c:pt>
                <c:pt idx="35">
                  <c:v>2172.0</c:v>
                </c:pt>
              </c:numCache>
            </c:numRef>
          </c:val>
        </c:ser>
        <c:ser>
          <c:idx val="2"/>
          <c:order val="2"/>
          <c:tx>
            <c:v>mixed</c:v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Sheet1!$B$2:$B$37</c:f>
              <c:strCache>
                <c:ptCount val="36"/>
                <c:pt idx="0">
                  <c:v>Ens40</c:v>
                </c:pt>
                <c:pt idx="1">
                  <c:v>Ens41</c:v>
                </c:pt>
                <c:pt idx="2">
                  <c:v>Ens42</c:v>
                </c:pt>
                <c:pt idx="3">
                  <c:v>Ens43</c:v>
                </c:pt>
                <c:pt idx="4">
                  <c:v>Ens44</c:v>
                </c:pt>
                <c:pt idx="5">
                  <c:v>Ens45</c:v>
                </c:pt>
                <c:pt idx="6">
                  <c:v>Ens46</c:v>
                </c:pt>
                <c:pt idx="7">
                  <c:v>Ens47</c:v>
                </c:pt>
                <c:pt idx="8">
                  <c:v>Ens48</c:v>
                </c:pt>
                <c:pt idx="9">
                  <c:v>Ens49</c:v>
                </c:pt>
                <c:pt idx="10">
                  <c:v>Ens50</c:v>
                </c:pt>
                <c:pt idx="11">
                  <c:v>Ens51</c:v>
                </c:pt>
                <c:pt idx="12">
                  <c:v>Ens52</c:v>
                </c:pt>
                <c:pt idx="13">
                  <c:v>Ens53</c:v>
                </c:pt>
                <c:pt idx="14">
                  <c:v>Ens54</c:v>
                </c:pt>
                <c:pt idx="15">
                  <c:v>Ens55</c:v>
                </c:pt>
                <c:pt idx="16">
                  <c:v>Ens56</c:v>
                </c:pt>
                <c:pt idx="17">
                  <c:v>Ens57</c:v>
                </c:pt>
                <c:pt idx="18">
                  <c:v>Ens58</c:v>
                </c:pt>
                <c:pt idx="19">
                  <c:v>Ens59</c:v>
                </c:pt>
                <c:pt idx="20">
                  <c:v>Ens60</c:v>
                </c:pt>
                <c:pt idx="21">
                  <c:v>Ens61</c:v>
                </c:pt>
                <c:pt idx="22">
                  <c:v>Ens62</c:v>
                </c:pt>
                <c:pt idx="23">
                  <c:v>Ens63</c:v>
                </c:pt>
                <c:pt idx="24">
                  <c:v>Ens64</c:v>
                </c:pt>
                <c:pt idx="25">
                  <c:v>Ens65</c:v>
                </c:pt>
                <c:pt idx="26">
                  <c:v>Ens66</c:v>
                </c:pt>
                <c:pt idx="27">
                  <c:v>Ens67</c:v>
                </c:pt>
                <c:pt idx="28">
                  <c:v>Ens68</c:v>
                </c:pt>
                <c:pt idx="29">
                  <c:v>Ens69</c:v>
                </c:pt>
                <c:pt idx="30">
                  <c:v>Ens70</c:v>
                </c:pt>
                <c:pt idx="31">
                  <c:v>Ens71</c:v>
                </c:pt>
                <c:pt idx="32">
                  <c:v>Ens72</c:v>
                </c:pt>
                <c:pt idx="33">
                  <c:v>Ens73</c:v>
                </c:pt>
                <c:pt idx="34">
                  <c:v>Ens74</c:v>
                </c:pt>
                <c:pt idx="35">
                  <c:v>Ens75</c:v>
                </c:pt>
              </c:strCache>
            </c:strRef>
          </c:cat>
          <c:val>
            <c:numRef>
              <c:f>Sheet1!$J$2:$J$37</c:f>
              <c:numCache>
                <c:formatCode>General</c:formatCode>
                <c:ptCount val="36"/>
                <c:pt idx="0">
                  <c:v>1063.0</c:v>
                </c:pt>
                <c:pt idx="1">
                  <c:v>1063.0</c:v>
                </c:pt>
                <c:pt idx="2">
                  <c:v>1583.0</c:v>
                </c:pt>
                <c:pt idx="3">
                  <c:v>1583.0</c:v>
                </c:pt>
                <c:pt idx="4">
                  <c:v>1896.0</c:v>
                </c:pt>
                <c:pt idx="5">
                  <c:v>1895.0</c:v>
                </c:pt>
                <c:pt idx="6">
                  <c:v>1389.0</c:v>
                </c:pt>
                <c:pt idx="7">
                  <c:v>1389.0</c:v>
                </c:pt>
                <c:pt idx="8">
                  <c:v>1389.0</c:v>
                </c:pt>
                <c:pt idx="9">
                  <c:v>1389.0</c:v>
                </c:pt>
                <c:pt idx="10">
                  <c:v>1389.0</c:v>
                </c:pt>
                <c:pt idx="11">
                  <c:v>1390.0</c:v>
                </c:pt>
                <c:pt idx="12">
                  <c:v>1390.0</c:v>
                </c:pt>
                <c:pt idx="13">
                  <c:v>1382.0</c:v>
                </c:pt>
                <c:pt idx="14">
                  <c:v>1382.0</c:v>
                </c:pt>
                <c:pt idx="15">
                  <c:v>461.0</c:v>
                </c:pt>
                <c:pt idx="16">
                  <c:v>470.0</c:v>
                </c:pt>
                <c:pt idx="17">
                  <c:v>470.0</c:v>
                </c:pt>
                <c:pt idx="18">
                  <c:v>470.0</c:v>
                </c:pt>
                <c:pt idx="19">
                  <c:v>455.0</c:v>
                </c:pt>
                <c:pt idx="20">
                  <c:v>455.0</c:v>
                </c:pt>
                <c:pt idx="21">
                  <c:v>455.0</c:v>
                </c:pt>
                <c:pt idx="22">
                  <c:v>455.0</c:v>
                </c:pt>
                <c:pt idx="23">
                  <c:v>455.0</c:v>
                </c:pt>
                <c:pt idx="24">
                  <c:v>455.0</c:v>
                </c:pt>
                <c:pt idx="25">
                  <c:v>21.0</c:v>
                </c:pt>
                <c:pt idx="26">
                  <c:v>21.0</c:v>
                </c:pt>
                <c:pt idx="27">
                  <c:v>21.0</c:v>
                </c:pt>
                <c:pt idx="28">
                  <c:v>21.0</c:v>
                </c:pt>
                <c:pt idx="29">
                  <c:v>21.0</c:v>
                </c:pt>
                <c:pt idx="30">
                  <c:v>301.0</c:v>
                </c:pt>
                <c:pt idx="31">
                  <c:v>42.0</c:v>
                </c:pt>
                <c:pt idx="32">
                  <c:v>42.0</c:v>
                </c:pt>
                <c:pt idx="33">
                  <c:v>42.0</c:v>
                </c:pt>
                <c:pt idx="34">
                  <c:v>42.0</c:v>
                </c:pt>
                <c:pt idx="35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-2044425560"/>
        <c:axId val="-2044384024"/>
      </c:barChart>
      <c:catAx>
        <c:axId val="-2044425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4384024"/>
        <c:crosses val="autoZero"/>
        <c:auto val="1"/>
        <c:lblAlgn val="ctr"/>
        <c:lblOffset val="100"/>
        <c:noMultiLvlLbl val="0"/>
      </c:catAx>
      <c:valAx>
        <c:axId val="-204438402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/>
                  <a:t>Genes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4425560"/>
        <c:crosses val="autoZero"/>
        <c:crossBetween val="between"/>
      </c:valAx>
      <c:spPr>
        <a:ln>
          <a:solidFill>
            <a:schemeClr val="tx2">
              <a:lumMod val="60000"/>
              <a:lumOff val="40000"/>
            </a:schemeClr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known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Sheet1!$B$2:$B$37</c:f>
              <c:strCache>
                <c:ptCount val="36"/>
                <c:pt idx="0">
                  <c:v>Ens40</c:v>
                </c:pt>
                <c:pt idx="1">
                  <c:v>Ens41</c:v>
                </c:pt>
                <c:pt idx="2">
                  <c:v>Ens42</c:v>
                </c:pt>
                <c:pt idx="3">
                  <c:v>Ens43</c:v>
                </c:pt>
                <c:pt idx="4">
                  <c:v>Ens44</c:v>
                </c:pt>
                <c:pt idx="5">
                  <c:v>Ens45</c:v>
                </c:pt>
                <c:pt idx="6">
                  <c:v>Ens46</c:v>
                </c:pt>
                <c:pt idx="7">
                  <c:v>Ens47</c:v>
                </c:pt>
                <c:pt idx="8">
                  <c:v>Ens48</c:v>
                </c:pt>
                <c:pt idx="9">
                  <c:v>Ens49</c:v>
                </c:pt>
                <c:pt idx="10">
                  <c:v>Ens50</c:v>
                </c:pt>
                <c:pt idx="11">
                  <c:v>Ens51</c:v>
                </c:pt>
                <c:pt idx="12">
                  <c:v>Ens52</c:v>
                </c:pt>
                <c:pt idx="13">
                  <c:v>Ens53</c:v>
                </c:pt>
                <c:pt idx="14">
                  <c:v>Ens54</c:v>
                </c:pt>
                <c:pt idx="15">
                  <c:v>Ens55</c:v>
                </c:pt>
                <c:pt idx="16">
                  <c:v>Ens56</c:v>
                </c:pt>
                <c:pt idx="17">
                  <c:v>Ens57</c:v>
                </c:pt>
                <c:pt idx="18">
                  <c:v>Ens58</c:v>
                </c:pt>
                <c:pt idx="19">
                  <c:v>Ens59</c:v>
                </c:pt>
                <c:pt idx="20">
                  <c:v>Ens60</c:v>
                </c:pt>
                <c:pt idx="21">
                  <c:v>Ens61</c:v>
                </c:pt>
                <c:pt idx="22">
                  <c:v>Ens62</c:v>
                </c:pt>
                <c:pt idx="23">
                  <c:v>Ens63</c:v>
                </c:pt>
                <c:pt idx="24">
                  <c:v>Ens64</c:v>
                </c:pt>
                <c:pt idx="25">
                  <c:v>Ens65</c:v>
                </c:pt>
                <c:pt idx="26">
                  <c:v>Ens66</c:v>
                </c:pt>
                <c:pt idx="27">
                  <c:v>Ens67</c:v>
                </c:pt>
                <c:pt idx="28">
                  <c:v>Ens68</c:v>
                </c:pt>
                <c:pt idx="29">
                  <c:v>Ens69</c:v>
                </c:pt>
                <c:pt idx="30">
                  <c:v>Ens70</c:v>
                </c:pt>
                <c:pt idx="31">
                  <c:v>Ens71</c:v>
                </c:pt>
                <c:pt idx="32">
                  <c:v>Ens72</c:v>
                </c:pt>
                <c:pt idx="33">
                  <c:v>Ens73</c:v>
                </c:pt>
                <c:pt idx="34">
                  <c:v>Ens74</c:v>
                </c:pt>
                <c:pt idx="35">
                  <c:v>Ens75</c:v>
                </c:pt>
              </c:strCache>
            </c:strRef>
          </c:cat>
          <c:val>
            <c:numRef>
              <c:f>Sheet1!$M$2:$M$37</c:f>
              <c:numCache>
                <c:formatCode>General</c:formatCode>
                <c:ptCount val="36"/>
                <c:pt idx="0">
                  <c:v>4205.0</c:v>
                </c:pt>
                <c:pt idx="1">
                  <c:v>4205.0</c:v>
                </c:pt>
                <c:pt idx="2">
                  <c:v>12663.0</c:v>
                </c:pt>
                <c:pt idx="3">
                  <c:v>12663.0</c:v>
                </c:pt>
                <c:pt idx="4">
                  <c:v>15179.0</c:v>
                </c:pt>
                <c:pt idx="5">
                  <c:v>15159.0</c:v>
                </c:pt>
                <c:pt idx="6">
                  <c:v>6796.0</c:v>
                </c:pt>
                <c:pt idx="7">
                  <c:v>6796.0</c:v>
                </c:pt>
                <c:pt idx="8">
                  <c:v>6796.0</c:v>
                </c:pt>
                <c:pt idx="9">
                  <c:v>6796.0</c:v>
                </c:pt>
                <c:pt idx="10">
                  <c:v>6796.0</c:v>
                </c:pt>
                <c:pt idx="11">
                  <c:v>6798.0</c:v>
                </c:pt>
                <c:pt idx="12">
                  <c:v>6798.0</c:v>
                </c:pt>
                <c:pt idx="13">
                  <c:v>6785.0</c:v>
                </c:pt>
                <c:pt idx="14">
                  <c:v>6785.0</c:v>
                </c:pt>
                <c:pt idx="15">
                  <c:v>20954.0</c:v>
                </c:pt>
                <c:pt idx="16">
                  <c:v>20924.0</c:v>
                </c:pt>
                <c:pt idx="17">
                  <c:v>20924.0</c:v>
                </c:pt>
                <c:pt idx="18">
                  <c:v>20924.0</c:v>
                </c:pt>
                <c:pt idx="19">
                  <c:v>21000.0</c:v>
                </c:pt>
                <c:pt idx="20">
                  <c:v>21000.0</c:v>
                </c:pt>
                <c:pt idx="21">
                  <c:v>21000.0</c:v>
                </c:pt>
                <c:pt idx="22">
                  <c:v>21000.0</c:v>
                </c:pt>
                <c:pt idx="23">
                  <c:v>21000.0</c:v>
                </c:pt>
                <c:pt idx="24">
                  <c:v>21000.0</c:v>
                </c:pt>
                <c:pt idx="25">
                  <c:v>22055.0</c:v>
                </c:pt>
                <c:pt idx="26">
                  <c:v>22055.0</c:v>
                </c:pt>
                <c:pt idx="27">
                  <c:v>22055.0</c:v>
                </c:pt>
                <c:pt idx="28">
                  <c:v>22055.0</c:v>
                </c:pt>
                <c:pt idx="29">
                  <c:v>22055.0</c:v>
                </c:pt>
                <c:pt idx="30">
                  <c:v>21199.0</c:v>
                </c:pt>
                <c:pt idx="31">
                  <c:v>12017.0</c:v>
                </c:pt>
                <c:pt idx="32">
                  <c:v>12013.0</c:v>
                </c:pt>
                <c:pt idx="33">
                  <c:v>11985.0</c:v>
                </c:pt>
                <c:pt idx="34">
                  <c:v>11970.0</c:v>
                </c:pt>
                <c:pt idx="35">
                  <c:v>14100.0</c:v>
                </c:pt>
              </c:numCache>
            </c:numRef>
          </c:val>
        </c:ser>
        <c:ser>
          <c:idx val="1"/>
          <c:order val="1"/>
          <c:tx>
            <c:v>novel</c:v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Sheet1!$B$2:$B$37</c:f>
              <c:strCache>
                <c:ptCount val="36"/>
                <c:pt idx="0">
                  <c:v>Ens40</c:v>
                </c:pt>
                <c:pt idx="1">
                  <c:v>Ens41</c:v>
                </c:pt>
                <c:pt idx="2">
                  <c:v>Ens42</c:v>
                </c:pt>
                <c:pt idx="3">
                  <c:v>Ens43</c:v>
                </c:pt>
                <c:pt idx="4">
                  <c:v>Ens44</c:v>
                </c:pt>
                <c:pt idx="5">
                  <c:v>Ens45</c:v>
                </c:pt>
                <c:pt idx="6">
                  <c:v>Ens46</c:v>
                </c:pt>
                <c:pt idx="7">
                  <c:v>Ens47</c:v>
                </c:pt>
                <c:pt idx="8">
                  <c:v>Ens48</c:v>
                </c:pt>
                <c:pt idx="9">
                  <c:v>Ens49</c:v>
                </c:pt>
                <c:pt idx="10">
                  <c:v>Ens50</c:v>
                </c:pt>
                <c:pt idx="11">
                  <c:v>Ens51</c:v>
                </c:pt>
                <c:pt idx="12">
                  <c:v>Ens52</c:v>
                </c:pt>
                <c:pt idx="13">
                  <c:v>Ens53</c:v>
                </c:pt>
                <c:pt idx="14">
                  <c:v>Ens54</c:v>
                </c:pt>
                <c:pt idx="15">
                  <c:v>Ens55</c:v>
                </c:pt>
                <c:pt idx="16">
                  <c:v>Ens56</c:v>
                </c:pt>
                <c:pt idx="17">
                  <c:v>Ens57</c:v>
                </c:pt>
                <c:pt idx="18">
                  <c:v>Ens58</c:v>
                </c:pt>
                <c:pt idx="19">
                  <c:v>Ens59</c:v>
                </c:pt>
                <c:pt idx="20">
                  <c:v>Ens60</c:v>
                </c:pt>
                <c:pt idx="21">
                  <c:v>Ens61</c:v>
                </c:pt>
                <c:pt idx="22">
                  <c:v>Ens62</c:v>
                </c:pt>
                <c:pt idx="23">
                  <c:v>Ens63</c:v>
                </c:pt>
                <c:pt idx="24">
                  <c:v>Ens64</c:v>
                </c:pt>
                <c:pt idx="25">
                  <c:v>Ens65</c:v>
                </c:pt>
                <c:pt idx="26">
                  <c:v>Ens66</c:v>
                </c:pt>
                <c:pt idx="27">
                  <c:v>Ens67</c:v>
                </c:pt>
                <c:pt idx="28">
                  <c:v>Ens68</c:v>
                </c:pt>
                <c:pt idx="29">
                  <c:v>Ens69</c:v>
                </c:pt>
                <c:pt idx="30">
                  <c:v>Ens70</c:v>
                </c:pt>
                <c:pt idx="31">
                  <c:v>Ens71</c:v>
                </c:pt>
                <c:pt idx="32">
                  <c:v>Ens72</c:v>
                </c:pt>
                <c:pt idx="33">
                  <c:v>Ens73</c:v>
                </c:pt>
                <c:pt idx="34">
                  <c:v>Ens74</c:v>
                </c:pt>
                <c:pt idx="35">
                  <c:v>Ens75</c:v>
                </c:pt>
              </c:strCache>
            </c:strRef>
          </c:cat>
          <c:val>
            <c:numRef>
              <c:f>Sheet1!$P$2:$P$37</c:f>
              <c:numCache>
                <c:formatCode>General</c:formatCode>
                <c:ptCount val="36"/>
                <c:pt idx="0">
                  <c:v>19963.0</c:v>
                </c:pt>
                <c:pt idx="1">
                  <c:v>19963.0</c:v>
                </c:pt>
                <c:pt idx="2">
                  <c:v>9523.0</c:v>
                </c:pt>
                <c:pt idx="3">
                  <c:v>9523.0</c:v>
                </c:pt>
                <c:pt idx="4">
                  <c:v>7071.0</c:v>
                </c:pt>
                <c:pt idx="5">
                  <c:v>7036.0</c:v>
                </c:pt>
                <c:pt idx="6">
                  <c:v>15399.0</c:v>
                </c:pt>
                <c:pt idx="7">
                  <c:v>15399.0</c:v>
                </c:pt>
                <c:pt idx="8">
                  <c:v>15399.0</c:v>
                </c:pt>
                <c:pt idx="9">
                  <c:v>15399.0</c:v>
                </c:pt>
                <c:pt idx="10">
                  <c:v>15399.0</c:v>
                </c:pt>
                <c:pt idx="11">
                  <c:v>15396.0</c:v>
                </c:pt>
                <c:pt idx="12">
                  <c:v>15396.0</c:v>
                </c:pt>
                <c:pt idx="13">
                  <c:v>15409.0</c:v>
                </c:pt>
                <c:pt idx="14">
                  <c:v>15409.0</c:v>
                </c:pt>
                <c:pt idx="15">
                  <c:v>1240.0</c:v>
                </c:pt>
                <c:pt idx="16">
                  <c:v>1270.0</c:v>
                </c:pt>
                <c:pt idx="17">
                  <c:v>1270.0</c:v>
                </c:pt>
                <c:pt idx="18">
                  <c:v>1270.0</c:v>
                </c:pt>
                <c:pt idx="19">
                  <c:v>1194.0</c:v>
                </c:pt>
                <c:pt idx="20">
                  <c:v>1194.0</c:v>
                </c:pt>
                <c:pt idx="21">
                  <c:v>1194.0</c:v>
                </c:pt>
                <c:pt idx="22">
                  <c:v>1194.0</c:v>
                </c:pt>
                <c:pt idx="23">
                  <c:v>1194.0</c:v>
                </c:pt>
                <c:pt idx="24">
                  <c:v>1194.0</c:v>
                </c:pt>
                <c:pt idx="25">
                  <c:v>139.0</c:v>
                </c:pt>
                <c:pt idx="26">
                  <c:v>139.0</c:v>
                </c:pt>
                <c:pt idx="27">
                  <c:v>139.0</c:v>
                </c:pt>
                <c:pt idx="28">
                  <c:v>139.0</c:v>
                </c:pt>
                <c:pt idx="29">
                  <c:v>139.0</c:v>
                </c:pt>
                <c:pt idx="30">
                  <c:v>995.0</c:v>
                </c:pt>
                <c:pt idx="31">
                  <c:v>4337.0</c:v>
                </c:pt>
                <c:pt idx="32">
                  <c:v>4341.0</c:v>
                </c:pt>
                <c:pt idx="33">
                  <c:v>4369.0</c:v>
                </c:pt>
                <c:pt idx="34">
                  <c:v>4384.0</c:v>
                </c:pt>
                <c:pt idx="35">
                  <c:v>2254.0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-2046398952"/>
        <c:axId val="-2046401848"/>
      </c:barChart>
      <c:catAx>
        <c:axId val="-2046398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6401848"/>
        <c:crosses val="autoZero"/>
        <c:auto val="1"/>
        <c:lblAlgn val="ctr"/>
        <c:lblOffset val="100"/>
        <c:noMultiLvlLbl val="0"/>
      </c:catAx>
      <c:valAx>
        <c:axId val="-2046401848"/>
        <c:scaling>
          <c:orientation val="minMax"/>
          <c:max val="25000.0"/>
        </c:scaling>
        <c:delete val="0"/>
        <c:axPos val="l"/>
        <c:majorGridlines>
          <c:spPr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/>
                  <a:t>Proteins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6398952"/>
        <c:crosses val="autoZero"/>
        <c:crossBetween val="between"/>
      </c:valAx>
      <c:spPr>
        <a:ln>
          <a:solidFill>
            <a:schemeClr val="tx2">
              <a:lumMod val="60000"/>
              <a:lumOff val="40000"/>
            </a:schemeClr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000D-C149-7447-A0AD-6E62D9BF5B5E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1DD72-E701-CD46-8DF3-CD2B3DFA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0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CA795-6B4E-4EC7-9792-4508DADF54CE}" type="slidenum">
              <a:rPr lang="en-GB"/>
              <a:pPr/>
              <a:t>3</a:t>
            </a:fld>
            <a:endParaRPr lang="en-GB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1220D-7F4F-456E-8F76-EE28D91DA7AC}" type="slidenum">
              <a:rPr lang="en-GB"/>
              <a:pPr/>
              <a:t>4</a:t>
            </a:fld>
            <a:endParaRPr 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~250-450 RT proteins detected per sample with</a:t>
            </a:r>
            <a:r>
              <a:rPr lang="en-US" baseline="0" dirty="0" smtClean="0"/>
              <a:t> evidence for protein but not for </a:t>
            </a:r>
            <a:r>
              <a:rPr lang="en-US" baseline="0" smtClean="0"/>
              <a:t>RT region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DD72-E701-CD46-8DF3-CD2B3DFA1E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7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6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3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3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8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5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1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8840-7BDC-4446-91E3-A10F2323EDD5}" type="datetimeFigureOut">
              <a:rPr lang="en-US" smtClean="0"/>
              <a:t>14/02/2017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6EB0-27BE-EC4B-B23D-6AD7A68C40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85199" y="5894320"/>
            <a:ext cx="1165509" cy="15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5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rgbClr val="5F1500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i="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22.png"/><Relationship Id="rId9" Type="http://schemas.openxmlformats.org/officeDocument/2006/relationships/image" Target="../media/image11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62" y="471346"/>
            <a:ext cx="6167363" cy="40955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85494" y="1218193"/>
            <a:ext cx="5105738" cy="2382258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High-throughput proteomics on the DPSF: non-stop searches and the quest for zombie chicken genes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5965" y="4859808"/>
            <a:ext cx="6926885" cy="1459651"/>
          </a:xfrm>
        </p:spPr>
        <p:txBody>
          <a:bodyPr>
            <a:normAutofit fontScale="85000" lnSpcReduction="20000"/>
          </a:bodyPr>
          <a:lstStyle/>
          <a:p>
            <a:r>
              <a:rPr lang="en-US" i="1"/>
              <a:t>simon.hubbard@manchester.ac.uk</a:t>
            </a:r>
          </a:p>
          <a:p>
            <a:r>
              <a:rPr lang="en-US" sz="2600">
                <a:solidFill>
                  <a:schemeClr val="tx1"/>
                </a:solidFill>
              </a:rPr>
              <a:t>Division of Evolution and Genomic Sciences</a:t>
            </a:r>
          </a:p>
          <a:p>
            <a:r>
              <a:rPr lang="en-US" sz="2600">
                <a:solidFill>
                  <a:schemeClr val="tx1"/>
                </a:solidFill>
              </a:rPr>
              <a:t>School of Biological Sciences</a:t>
            </a:r>
          </a:p>
          <a:p>
            <a:r>
              <a:rPr lang="en-US" sz="2600">
                <a:solidFill>
                  <a:schemeClr val="tx1"/>
                </a:solidFill>
              </a:rPr>
              <a:t>Faculty of Biology, Medicine and Health</a:t>
            </a:r>
          </a:p>
        </p:txBody>
      </p:sp>
    </p:spTree>
    <p:extLst>
      <p:ext uri="{BB962C8B-B14F-4D97-AF65-F5344CB8AC3E}">
        <p14:creationId xmlns:p14="http://schemas.microsoft.com/office/powerpoint/2010/main" val="183363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535" y="925895"/>
            <a:ext cx="1249976" cy="1158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10610"/>
            <a:ext cx="4191000" cy="4525963"/>
          </a:xfrm>
        </p:spPr>
        <p:txBody>
          <a:bodyPr>
            <a:normAutofit/>
          </a:bodyPr>
          <a:lstStyle/>
          <a:p>
            <a:pPr>
              <a:spcBef>
                <a:spcPts val="72"/>
              </a:spcBef>
            </a:pPr>
            <a:r>
              <a:rPr lang="en-US"/>
              <a:t>Chickens ….</a:t>
            </a:r>
          </a:p>
          <a:p>
            <a:pPr lvl="1">
              <a:spcBef>
                <a:spcPts val="72"/>
              </a:spcBef>
            </a:pPr>
            <a:r>
              <a:rPr lang="en-US"/>
              <a:t>1 sample</a:t>
            </a:r>
          </a:p>
          <a:p>
            <a:pPr lvl="1">
              <a:spcBef>
                <a:spcPts val="72"/>
              </a:spcBef>
            </a:pPr>
            <a:r>
              <a:rPr lang="en-US"/>
              <a:t>35 databases (~48K seqs)</a:t>
            </a:r>
          </a:p>
          <a:p>
            <a:pPr lvl="1">
              <a:spcBef>
                <a:spcPts val="72"/>
              </a:spcBef>
            </a:pPr>
            <a:r>
              <a:rPr lang="en-US"/>
              <a:t>2 x Search engine combinations</a:t>
            </a:r>
          </a:p>
          <a:p>
            <a:pPr lvl="1">
              <a:spcBef>
                <a:spcPts val="72"/>
              </a:spcBef>
            </a:pPr>
            <a:r>
              <a:rPr lang="en-US"/>
              <a:t>2 parameter combos</a:t>
            </a:r>
          </a:p>
          <a:p>
            <a:pPr lvl="1">
              <a:spcBef>
                <a:spcPts val="72"/>
              </a:spcBef>
            </a:pPr>
            <a:endParaRPr lang="en-US"/>
          </a:p>
          <a:p>
            <a:pPr lvl="1">
              <a:spcBef>
                <a:spcPts val="72"/>
              </a:spcBef>
            </a:pPr>
            <a:r>
              <a:rPr lang="en-US"/>
              <a:t>84000 mins (~58 days)</a:t>
            </a:r>
          </a:p>
          <a:p>
            <a:pPr lvl="1">
              <a:spcBef>
                <a:spcPts val="72"/>
              </a:spcBef>
            </a:pPr>
            <a:endParaRPr lang="en-US"/>
          </a:p>
          <a:p>
            <a:pPr lvl="1">
              <a:spcBef>
                <a:spcPts val="72"/>
              </a:spcBef>
            </a:pPr>
            <a:r>
              <a:rPr lang="en-US"/>
              <a:t>DPSF (2-3 days)</a:t>
            </a:r>
          </a:p>
          <a:p>
            <a:pPr lvl="1">
              <a:spcBef>
                <a:spcPts val="72"/>
              </a:spcBef>
            </a:pPr>
            <a:endParaRPr lang="en-US"/>
          </a:p>
          <a:p>
            <a:pPr lvl="1">
              <a:spcBef>
                <a:spcPts val="72"/>
              </a:spcBef>
            </a:pPr>
            <a:endParaRPr lang="en-US"/>
          </a:p>
          <a:p>
            <a:pPr>
              <a:spcBef>
                <a:spcPts val="72"/>
              </a:spcBef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110610"/>
            <a:ext cx="4038600" cy="4525963"/>
          </a:xfrm>
        </p:spPr>
        <p:txBody>
          <a:bodyPr>
            <a:normAutofit/>
          </a:bodyPr>
          <a:lstStyle/>
          <a:p>
            <a:pPr>
              <a:spcBef>
                <a:spcPts val="72"/>
              </a:spcBef>
            </a:pPr>
            <a:r>
              <a:rPr lang="en-US"/>
              <a:t>Flies </a:t>
            </a:r>
          </a:p>
          <a:p>
            <a:pPr lvl="1">
              <a:spcBef>
                <a:spcPts val="72"/>
              </a:spcBef>
            </a:pPr>
            <a:r>
              <a:rPr lang="en-US"/>
              <a:t>22 samples</a:t>
            </a:r>
          </a:p>
          <a:p>
            <a:pPr lvl="1">
              <a:spcBef>
                <a:spcPts val="72"/>
              </a:spcBef>
            </a:pPr>
            <a:r>
              <a:rPr lang="en-US"/>
              <a:t>2 databases (~43K seqs)</a:t>
            </a:r>
          </a:p>
          <a:p>
            <a:pPr lvl="1">
              <a:spcBef>
                <a:spcPts val="72"/>
              </a:spcBef>
            </a:pPr>
            <a:r>
              <a:rPr lang="en-US"/>
              <a:t>1 x Search engine combos</a:t>
            </a:r>
          </a:p>
          <a:p>
            <a:pPr lvl="1">
              <a:spcBef>
                <a:spcPts val="72"/>
              </a:spcBef>
            </a:pPr>
            <a:r>
              <a:rPr lang="en-US"/>
              <a:t>1 x parameters combos</a:t>
            </a:r>
          </a:p>
          <a:p>
            <a:pPr lvl="1">
              <a:spcBef>
                <a:spcPts val="72"/>
              </a:spcBef>
            </a:pPr>
            <a:endParaRPr lang="en-US"/>
          </a:p>
          <a:p>
            <a:pPr lvl="1">
              <a:spcBef>
                <a:spcPts val="72"/>
              </a:spcBef>
            </a:pPr>
            <a:r>
              <a:rPr lang="en-US"/>
              <a:t>18000 mins (~12 days)</a:t>
            </a:r>
          </a:p>
          <a:p>
            <a:pPr lvl="1">
              <a:spcBef>
                <a:spcPts val="72"/>
              </a:spcBef>
            </a:pPr>
            <a:endParaRPr lang="en-US"/>
          </a:p>
          <a:p>
            <a:pPr lvl="1">
              <a:spcBef>
                <a:spcPts val="72"/>
              </a:spcBef>
            </a:pPr>
            <a:r>
              <a:rPr lang="en-US"/>
              <a:t>DPSF (1-2 days)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570" y="968160"/>
            <a:ext cx="1080901" cy="108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139" y="925895"/>
            <a:ext cx="880713" cy="11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5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/>
          <p:cNvCxnSpPr/>
          <p:nvPr/>
        </p:nvCxnSpPr>
        <p:spPr>
          <a:xfrm>
            <a:off x="7722780" y="3612018"/>
            <a:ext cx="895646" cy="8838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Birth, life and death of a gene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72974" y="3612018"/>
            <a:ext cx="7303611" cy="0"/>
          </a:xfrm>
          <a:prstGeom prst="straightConnector1">
            <a:avLst/>
          </a:prstGeom>
          <a:ln w="41275">
            <a:solidFill>
              <a:srgbClr val="800000"/>
            </a:solidFill>
            <a:headEnd type="oval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9712" y="1453381"/>
            <a:ext cx="1297388" cy="738664"/>
          </a:xfrm>
          <a:prstGeom prst="rect">
            <a:avLst/>
          </a:prstGeom>
          <a:solidFill>
            <a:srgbClr val="FCD5B5"/>
          </a:solidFill>
          <a:ln>
            <a:solidFill>
              <a:srgbClr val="80000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DNA sequence,</a:t>
            </a:r>
          </a:p>
          <a:p>
            <a:pPr algn="ctr"/>
            <a:r>
              <a:rPr lang="en-US" sz="1400"/>
              <a:t>Assembly,</a:t>
            </a:r>
          </a:p>
          <a:p>
            <a:pPr algn="ctr"/>
            <a:r>
              <a:rPr lang="en-US" sz="1400"/>
              <a:t>Genome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90006" y="2192045"/>
            <a:ext cx="0" cy="1032629"/>
          </a:xfrm>
          <a:prstGeom prst="straightConnector1">
            <a:avLst/>
          </a:prstGeom>
          <a:ln w="12700" cmpd="sng">
            <a:solidFill>
              <a:schemeClr val="accent6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86102" y="3447950"/>
            <a:ext cx="0" cy="32843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9635" y="3447950"/>
            <a:ext cx="0" cy="32843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93168" y="3447950"/>
            <a:ext cx="0" cy="32843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46701" y="3447950"/>
            <a:ext cx="0" cy="32843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00234" y="3447950"/>
            <a:ext cx="0" cy="32843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53767" y="3447950"/>
            <a:ext cx="0" cy="32843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7300" y="3447950"/>
            <a:ext cx="0" cy="32843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60833" y="3447950"/>
            <a:ext cx="0" cy="32843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14366" y="3447950"/>
            <a:ext cx="0" cy="32843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32267" y="2307313"/>
            <a:ext cx="1098892" cy="738664"/>
          </a:xfrm>
          <a:prstGeom prst="rect">
            <a:avLst/>
          </a:prstGeom>
          <a:solidFill>
            <a:srgbClr val="FCD5B5"/>
          </a:solidFill>
          <a:ln>
            <a:solidFill>
              <a:srgbClr val="8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Initial gene prediction, annotation</a:t>
            </a:r>
          </a:p>
        </p:txBody>
      </p:sp>
      <p:cxnSp>
        <p:nvCxnSpPr>
          <p:cNvPr id="22" name="Straight Arrow Connector 21"/>
          <p:cNvCxnSpPr>
            <a:stCxn id="68" idx="2"/>
          </p:cNvCxnSpPr>
          <p:nvPr/>
        </p:nvCxnSpPr>
        <p:spPr>
          <a:xfrm>
            <a:off x="6034005" y="2407488"/>
            <a:ext cx="133765" cy="817186"/>
          </a:xfrm>
          <a:prstGeom prst="straightConnector1">
            <a:avLst/>
          </a:prstGeom>
          <a:ln w="9525" cmpd="sng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50972" y="1453381"/>
            <a:ext cx="1049809" cy="954107"/>
          </a:xfrm>
          <a:prstGeom prst="rect">
            <a:avLst/>
          </a:prstGeom>
          <a:solidFill>
            <a:srgbClr val="FCD5B5"/>
          </a:solidFill>
          <a:ln>
            <a:solidFill>
              <a:srgbClr val="8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New DNA sequence,</a:t>
            </a:r>
          </a:p>
          <a:p>
            <a:pPr algn="ctr"/>
            <a:r>
              <a:rPr lang="en-US" sz="1400"/>
              <a:t>Assembly,</a:t>
            </a:r>
          </a:p>
          <a:p>
            <a:pPr algn="ctr"/>
            <a:r>
              <a:rPr lang="en-US" sz="1400"/>
              <a:t>Genome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52788" y="1432215"/>
            <a:ext cx="1293913" cy="954107"/>
          </a:xfrm>
          <a:prstGeom prst="rect">
            <a:avLst/>
          </a:prstGeom>
          <a:solidFill>
            <a:srgbClr val="FCD5B5"/>
          </a:solidFill>
          <a:ln>
            <a:solidFill>
              <a:srgbClr val="8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New data, cDNAs, orthologues, other genomes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93168" y="2407488"/>
            <a:ext cx="1" cy="735773"/>
          </a:xfrm>
          <a:prstGeom prst="straightConnector1">
            <a:avLst/>
          </a:prstGeom>
          <a:ln w="9525" cmpd="sng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08673" y="3816248"/>
            <a:ext cx="318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Progress in genome annotation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3806" y="3173872"/>
            <a:ext cx="5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Year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8149" y="3173872"/>
            <a:ext cx="5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Year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36431" y="3173872"/>
            <a:ext cx="5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Year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84713" y="3173872"/>
            <a:ext cx="5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Year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32995" y="3173872"/>
            <a:ext cx="5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Year 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81277" y="3173872"/>
            <a:ext cx="5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Year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29559" y="3173872"/>
            <a:ext cx="5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Year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73170" y="3173872"/>
            <a:ext cx="5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Year 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21452" y="3173872"/>
            <a:ext cx="5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Year 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69738" y="3173872"/>
            <a:ext cx="5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Year 8</a:t>
            </a:r>
          </a:p>
        </p:txBody>
      </p:sp>
      <p:cxnSp>
        <p:nvCxnSpPr>
          <p:cNvPr id="46" name="Straight Arrow Connector 45"/>
          <p:cNvCxnSpPr>
            <a:stCxn id="27" idx="2"/>
          </p:cNvCxnSpPr>
          <p:nvPr/>
        </p:nvCxnSpPr>
        <p:spPr>
          <a:xfrm>
            <a:off x="4675877" y="2407488"/>
            <a:ext cx="0" cy="817186"/>
          </a:xfrm>
          <a:prstGeom prst="straightConnector1">
            <a:avLst/>
          </a:prstGeom>
          <a:ln w="9525" cmpd="sng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44833" y="1432215"/>
            <a:ext cx="1049809" cy="954107"/>
          </a:xfrm>
          <a:prstGeom prst="rect">
            <a:avLst/>
          </a:prstGeom>
          <a:solidFill>
            <a:srgbClr val="FCD5B5"/>
          </a:solidFill>
          <a:ln>
            <a:solidFill>
              <a:srgbClr val="8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New DNA sequence,</a:t>
            </a:r>
          </a:p>
          <a:p>
            <a:pPr algn="ctr"/>
            <a:r>
              <a:rPr lang="en-US" sz="1400"/>
              <a:t>Assembly,</a:t>
            </a:r>
          </a:p>
          <a:p>
            <a:pPr algn="ctr"/>
            <a:r>
              <a:rPr lang="en-US" sz="1400"/>
              <a:t>Genome</a:t>
            </a:r>
          </a:p>
        </p:txBody>
      </p:sp>
      <p:cxnSp>
        <p:nvCxnSpPr>
          <p:cNvPr id="60" name="Elbow Connector 59"/>
          <p:cNvCxnSpPr>
            <a:stCxn id="21" idx="1"/>
          </p:cNvCxnSpPr>
          <p:nvPr/>
        </p:nvCxnSpPr>
        <p:spPr>
          <a:xfrm rot="10800000" flipV="1">
            <a:off x="1078407" y="2676644"/>
            <a:ext cx="253861" cy="548029"/>
          </a:xfrm>
          <a:prstGeom prst="bentConnector2">
            <a:avLst/>
          </a:prstGeom>
          <a:ln w="12700" cmpd="sng">
            <a:solidFill>
              <a:srgbClr val="E46C0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2"/>
          </p:cNvCxnSpPr>
          <p:nvPr/>
        </p:nvCxnSpPr>
        <p:spPr>
          <a:xfrm flipH="1">
            <a:off x="6916052" y="2386322"/>
            <a:ext cx="453686" cy="838352"/>
          </a:xfrm>
          <a:prstGeom prst="straightConnector1">
            <a:avLst/>
          </a:prstGeom>
          <a:ln w="9525" cmpd="sng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87048" y="1453381"/>
            <a:ext cx="1293913" cy="954107"/>
          </a:xfrm>
          <a:prstGeom prst="rect">
            <a:avLst/>
          </a:prstGeom>
          <a:solidFill>
            <a:srgbClr val="FCD5B5"/>
          </a:solidFill>
          <a:ln>
            <a:solidFill>
              <a:srgbClr val="8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New data, cDNAs, orthologues, other genomes</a:t>
            </a:r>
          </a:p>
        </p:txBody>
      </p:sp>
      <p:cxnSp>
        <p:nvCxnSpPr>
          <p:cNvPr id="73" name="Straight Arrow Connector 72"/>
          <p:cNvCxnSpPr>
            <a:stCxn id="68" idx="2"/>
          </p:cNvCxnSpPr>
          <p:nvPr/>
        </p:nvCxnSpPr>
        <p:spPr>
          <a:xfrm flipH="1">
            <a:off x="5424159" y="2407488"/>
            <a:ext cx="609846" cy="817186"/>
          </a:xfrm>
          <a:prstGeom prst="straightConnector1">
            <a:avLst/>
          </a:prstGeom>
          <a:ln w="9525" cmpd="sng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9867" y="4495828"/>
            <a:ext cx="72282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36000" rIns="36000" rtlCol="0">
            <a:noAutofit/>
          </a:bodyPr>
          <a:lstStyle/>
          <a:p>
            <a:r>
              <a:rPr lang="en-US" sz="1600"/>
              <a:t>Gene_X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35513" y="4495828"/>
            <a:ext cx="72282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36000" rIns="36000" rtlCol="0">
            <a:noAutofit/>
          </a:bodyPr>
          <a:lstStyle/>
          <a:p>
            <a:r>
              <a:rPr lang="en-US" sz="1600"/>
              <a:t>Gene_X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31159" y="4495828"/>
            <a:ext cx="72282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36000" rIns="36000" rtlCol="0">
            <a:noAutofit/>
          </a:bodyPr>
          <a:lstStyle/>
          <a:p>
            <a:r>
              <a:rPr lang="en-US" sz="1600"/>
              <a:t>Gene_X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26805" y="4495828"/>
            <a:ext cx="72282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36000" rIns="36000" rtlCol="0">
            <a:noAutofit/>
          </a:bodyPr>
          <a:lstStyle/>
          <a:p>
            <a:r>
              <a:rPr lang="en-US" sz="1600"/>
              <a:t>Gene_X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222451" y="4495828"/>
            <a:ext cx="76810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8000"/>
            </a:solidFill>
          </a:ln>
        </p:spPr>
        <p:txBody>
          <a:bodyPr wrap="none" lIns="36000" rIns="36000" rtlCol="0">
            <a:noAutofit/>
          </a:bodyPr>
          <a:lstStyle/>
          <a:p>
            <a:r>
              <a:rPr lang="en-US" sz="1600"/>
              <a:t>Gene_X'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118097" y="4495828"/>
            <a:ext cx="76810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8000"/>
            </a:solidFill>
          </a:ln>
        </p:spPr>
        <p:txBody>
          <a:bodyPr wrap="none" lIns="36000" rIns="36000" rtlCol="0">
            <a:noAutofit/>
          </a:bodyPr>
          <a:lstStyle/>
          <a:p>
            <a:r>
              <a:rPr lang="en-US" sz="1600"/>
              <a:t>Gene_X'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13743" y="4495828"/>
            <a:ext cx="813391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36000" rIns="36000" rtlCol="0">
            <a:no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Gene_X''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909389" y="4495828"/>
            <a:ext cx="813391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36000" rIns="36000" rtlCol="0">
            <a:no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Gene_X''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05035" y="4495828"/>
            <a:ext cx="813391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36000" rIns="36000" rtlCol="0">
            <a:no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Gene_X''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36590" y="5283221"/>
            <a:ext cx="78901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72000" rIns="72000" rtlCol="0">
            <a:noAutofit/>
          </a:bodyPr>
          <a:lstStyle/>
          <a:p>
            <a:r>
              <a:rPr lang="en-US" sz="1600"/>
              <a:t>Gene_Y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532236" y="5283221"/>
            <a:ext cx="78901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72000" rIns="72000" rtlCol="0">
            <a:noAutofit/>
          </a:bodyPr>
          <a:lstStyle/>
          <a:p>
            <a:r>
              <a:rPr lang="en-US" sz="1600"/>
              <a:t>Gene_Y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427882" y="5283221"/>
            <a:ext cx="78901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72000" rIns="72000" rtlCol="0">
            <a:noAutofit/>
          </a:bodyPr>
          <a:lstStyle/>
          <a:p>
            <a:r>
              <a:rPr lang="en-US" sz="1600"/>
              <a:t>Gene_Y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323528" y="5283221"/>
            <a:ext cx="78901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72000" rIns="72000" rtlCol="0">
            <a:noAutofit/>
          </a:bodyPr>
          <a:lstStyle/>
          <a:p>
            <a:r>
              <a:rPr lang="en-US" sz="1600"/>
              <a:t>Gene_Y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451" y="5187950"/>
            <a:ext cx="508479" cy="508479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5135165" y="5782658"/>
            <a:ext cx="78901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72000" rIns="72000" rtlCol="0">
            <a:noAutofit/>
          </a:bodyPr>
          <a:lstStyle/>
          <a:p>
            <a:r>
              <a:rPr lang="en-US" sz="1600"/>
              <a:t>Gene_Z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030811" y="5782658"/>
            <a:ext cx="78901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72000" rIns="72000" rtlCol="0">
            <a:noAutofit/>
          </a:bodyPr>
          <a:lstStyle/>
          <a:p>
            <a:r>
              <a:rPr lang="en-US" sz="1600"/>
              <a:t>Gene_Z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926457" y="5782658"/>
            <a:ext cx="78901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72000" rIns="72000" rtlCol="0">
            <a:noAutofit/>
          </a:bodyPr>
          <a:lstStyle/>
          <a:p>
            <a:r>
              <a:rPr lang="en-US" sz="1600"/>
              <a:t>Gene_Z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822103" y="5782658"/>
            <a:ext cx="78901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72000" rIns="72000" rtlCol="0">
            <a:noAutofit/>
          </a:bodyPr>
          <a:lstStyle/>
          <a:p>
            <a:r>
              <a:rPr lang="en-US" sz="1600"/>
              <a:t>Gene_Z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55600" y="6417733"/>
            <a:ext cx="469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*plus actually more complicated at protein level </a:t>
            </a:r>
          </a:p>
        </p:txBody>
      </p:sp>
      <p:sp>
        <p:nvSpPr>
          <p:cNvPr id="106" name="Oval 105"/>
          <p:cNvSpPr/>
          <p:nvPr/>
        </p:nvSpPr>
        <p:spPr>
          <a:xfrm>
            <a:off x="716078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1</a:t>
            </a:r>
          </a:p>
        </p:txBody>
      </p:sp>
      <p:sp>
        <p:nvSpPr>
          <p:cNvPr id="108" name="Oval 107"/>
          <p:cNvSpPr/>
          <p:nvPr/>
        </p:nvSpPr>
        <p:spPr>
          <a:xfrm>
            <a:off x="957378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2</a:t>
            </a:r>
          </a:p>
        </p:txBody>
      </p:sp>
      <p:sp>
        <p:nvSpPr>
          <p:cNvPr id="111" name="Oval 110"/>
          <p:cNvSpPr/>
          <p:nvPr/>
        </p:nvSpPr>
        <p:spPr>
          <a:xfrm>
            <a:off x="2554513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1</a:t>
            </a:r>
          </a:p>
        </p:txBody>
      </p:sp>
      <p:sp>
        <p:nvSpPr>
          <p:cNvPr id="112" name="Oval 111"/>
          <p:cNvSpPr/>
          <p:nvPr/>
        </p:nvSpPr>
        <p:spPr>
          <a:xfrm>
            <a:off x="2795813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3</a:t>
            </a:r>
          </a:p>
        </p:txBody>
      </p:sp>
      <p:sp>
        <p:nvSpPr>
          <p:cNvPr id="113" name="Oval 112"/>
          <p:cNvSpPr/>
          <p:nvPr/>
        </p:nvSpPr>
        <p:spPr>
          <a:xfrm>
            <a:off x="3477435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1</a:t>
            </a:r>
          </a:p>
        </p:txBody>
      </p:sp>
      <p:sp>
        <p:nvSpPr>
          <p:cNvPr id="114" name="Oval 113"/>
          <p:cNvSpPr/>
          <p:nvPr/>
        </p:nvSpPr>
        <p:spPr>
          <a:xfrm>
            <a:off x="3718735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3</a:t>
            </a:r>
          </a:p>
        </p:txBody>
      </p:sp>
      <p:sp>
        <p:nvSpPr>
          <p:cNvPr id="115" name="Oval 114"/>
          <p:cNvSpPr/>
          <p:nvPr/>
        </p:nvSpPr>
        <p:spPr>
          <a:xfrm>
            <a:off x="4434577" y="4855654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2</a:t>
            </a:r>
          </a:p>
        </p:txBody>
      </p:sp>
      <p:sp>
        <p:nvSpPr>
          <p:cNvPr id="116" name="Oval 115"/>
          <p:cNvSpPr/>
          <p:nvPr/>
        </p:nvSpPr>
        <p:spPr>
          <a:xfrm>
            <a:off x="4675877" y="4855654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4</a:t>
            </a:r>
          </a:p>
        </p:txBody>
      </p:sp>
      <p:sp>
        <p:nvSpPr>
          <p:cNvPr id="117" name="Oval 116"/>
          <p:cNvSpPr/>
          <p:nvPr/>
        </p:nvSpPr>
        <p:spPr>
          <a:xfrm>
            <a:off x="5269602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2</a:t>
            </a:r>
          </a:p>
        </p:txBody>
      </p:sp>
      <p:sp>
        <p:nvSpPr>
          <p:cNvPr id="118" name="Oval 117"/>
          <p:cNvSpPr/>
          <p:nvPr/>
        </p:nvSpPr>
        <p:spPr>
          <a:xfrm>
            <a:off x="5510902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4</a:t>
            </a:r>
          </a:p>
        </p:txBody>
      </p:sp>
      <p:sp>
        <p:nvSpPr>
          <p:cNvPr id="119" name="Oval 118"/>
          <p:cNvSpPr/>
          <p:nvPr/>
        </p:nvSpPr>
        <p:spPr>
          <a:xfrm>
            <a:off x="6221069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2</a:t>
            </a:r>
          </a:p>
        </p:txBody>
      </p:sp>
      <p:sp>
        <p:nvSpPr>
          <p:cNvPr id="120" name="Oval 119"/>
          <p:cNvSpPr/>
          <p:nvPr/>
        </p:nvSpPr>
        <p:spPr>
          <a:xfrm>
            <a:off x="6462369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5</a:t>
            </a:r>
          </a:p>
        </p:txBody>
      </p:sp>
      <p:sp>
        <p:nvSpPr>
          <p:cNvPr id="121" name="Oval 120"/>
          <p:cNvSpPr/>
          <p:nvPr/>
        </p:nvSpPr>
        <p:spPr>
          <a:xfrm>
            <a:off x="7128438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2</a:t>
            </a:r>
          </a:p>
        </p:txBody>
      </p:sp>
      <p:sp>
        <p:nvSpPr>
          <p:cNvPr id="122" name="Oval 121"/>
          <p:cNvSpPr/>
          <p:nvPr/>
        </p:nvSpPr>
        <p:spPr>
          <a:xfrm>
            <a:off x="7369738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5</a:t>
            </a:r>
          </a:p>
        </p:txBody>
      </p:sp>
      <p:sp>
        <p:nvSpPr>
          <p:cNvPr id="123" name="Oval 122"/>
          <p:cNvSpPr/>
          <p:nvPr/>
        </p:nvSpPr>
        <p:spPr>
          <a:xfrm>
            <a:off x="8035807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2</a:t>
            </a:r>
          </a:p>
        </p:txBody>
      </p:sp>
      <p:sp>
        <p:nvSpPr>
          <p:cNvPr id="124" name="Oval 123"/>
          <p:cNvSpPr/>
          <p:nvPr/>
        </p:nvSpPr>
        <p:spPr>
          <a:xfrm>
            <a:off x="8277107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5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39867" y="3657193"/>
            <a:ext cx="433107" cy="8386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1175639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3</a:t>
            </a:r>
          </a:p>
        </p:txBody>
      </p:sp>
      <p:sp>
        <p:nvSpPr>
          <p:cNvPr id="91" name="Oval 90"/>
          <p:cNvSpPr/>
          <p:nvPr/>
        </p:nvSpPr>
        <p:spPr>
          <a:xfrm>
            <a:off x="1587970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1</a:t>
            </a:r>
          </a:p>
        </p:txBody>
      </p:sp>
      <p:sp>
        <p:nvSpPr>
          <p:cNvPr id="92" name="Oval 91"/>
          <p:cNvSpPr/>
          <p:nvPr/>
        </p:nvSpPr>
        <p:spPr>
          <a:xfrm>
            <a:off x="1829270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2</a:t>
            </a:r>
          </a:p>
        </p:txBody>
      </p:sp>
      <p:sp>
        <p:nvSpPr>
          <p:cNvPr id="93" name="Oval 92"/>
          <p:cNvSpPr/>
          <p:nvPr/>
        </p:nvSpPr>
        <p:spPr>
          <a:xfrm>
            <a:off x="2047531" y="4867999"/>
            <a:ext cx="177800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76" y="4817962"/>
            <a:ext cx="66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2">
                    <a:lumMod val="60000"/>
                    <a:lumOff val="40000"/>
                  </a:schemeClr>
                </a:solidFill>
              </a:rPr>
              <a:t>proteins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930" y="5736167"/>
            <a:ext cx="385046" cy="38504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5" y="5240774"/>
            <a:ext cx="385046" cy="38504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89" y="4470608"/>
            <a:ext cx="385046" cy="3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5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178003"/>
              </p:ext>
            </p:extLst>
          </p:nvPr>
        </p:nvGraphicFramePr>
        <p:xfrm>
          <a:off x="215034" y="1129760"/>
          <a:ext cx="87156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163652"/>
              </p:ext>
            </p:extLst>
          </p:nvPr>
        </p:nvGraphicFramePr>
        <p:xfrm>
          <a:off x="215034" y="3949160"/>
          <a:ext cx="8715600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Evolution of chicken genome annotation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394" y="637105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2004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0333" y="636433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8173" y="4386679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3366FF"/>
                </a:solidFill>
              </a:rPr>
              <a:t>16,354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1456" y="3876365"/>
            <a:ext cx="685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3366FF"/>
                </a:solidFill>
              </a:rPr>
              <a:t>24,168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5382" y="100332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3366FF"/>
                </a:solidFill>
              </a:rPr>
              <a:t>18,632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0333" y="1449667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3366FF"/>
                </a:solidFill>
              </a:rPr>
              <a:t>15,508</a:t>
            </a:r>
          </a:p>
        </p:txBody>
      </p:sp>
    </p:spTree>
    <p:extLst>
      <p:ext uri="{BB962C8B-B14F-4D97-AF65-F5344CB8AC3E}">
        <p14:creationId xmlns:p14="http://schemas.microsoft.com/office/powerpoint/2010/main" val="92887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045" y="1118444"/>
            <a:ext cx="4076194" cy="2880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4028" y="3997899"/>
            <a:ext cx="3938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/>
              </a:rPr>
              <a:t>4SE= X! </a:t>
            </a:r>
            <a:r>
              <a:rPr lang="en-GB" dirty="0" err="1"/>
              <a:t>T</a:t>
            </a:r>
            <a:r>
              <a:rPr lang="en-GB" dirty="0" err="1" smtClean="0">
                <a:effectLst/>
              </a:rPr>
              <a:t>andem,Myrimatch</a:t>
            </a:r>
            <a:r>
              <a:rPr lang="en-GB" dirty="0" smtClean="0">
                <a:effectLst/>
              </a:rPr>
              <a:t>, </a:t>
            </a:r>
            <a:r>
              <a:rPr lang="en-GB" dirty="0" err="1" smtClean="0"/>
              <a:t>Comet</a:t>
            </a:r>
            <a:r>
              <a:rPr lang="en-GB" dirty="0" err="1" smtClean="0">
                <a:effectLst/>
              </a:rPr>
              <a:t>,Tide</a:t>
            </a:r>
            <a:endParaRPr lang="en-GB" dirty="0" smtClean="0">
              <a:effectLst/>
            </a:endParaRPr>
          </a:p>
          <a:p>
            <a:endParaRPr lang="en-GB" dirty="0" smtClean="0">
              <a:effectLst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8" y="1261480"/>
            <a:ext cx="4307643" cy="2737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2345" y="4860772"/>
            <a:ext cx="554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effectLst/>
              </a:rPr>
              <a:t>Precursor Ion Tolerance: 0.2Da</a:t>
            </a:r>
          </a:p>
          <a:p>
            <a:r>
              <a:rPr lang="en-GB" sz="2800" dirty="0" smtClean="0">
                <a:effectLst/>
              </a:rPr>
              <a:t>Fragment Ion tolerance: 1.0 Da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8676" y="3997899"/>
            <a:ext cx="22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SE- MS-GF+ , OMSSA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out mass spec parameters</a:t>
            </a:r>
          </a:p>
        </p:txBody>
      </p:sp>
    </p:spTree>
    <p:extLst>
      <p:ext uri="{BB962C8B-B14F-4D97-AF65-F5344CB8AC3E}">
        <p14:creationId xmlns:p14="http://schemas.microsoft.com/office/powerpoint/2010/main" val="36895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Proteome peptide coverage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81" b="790"/>
          <a:stretch/>
        </p:blipFill>
        <p:spPr>
          <a:xfrm>
            <a:off x="426405" y="1246340"/>
            <a:ext cx="8229600" cy="2043135"/>
          </a:xfrm>
        </p:spPr>
      </p:pic>
      <p:sp>
        <p:nvSpPr>
          <p:cNvPr id="8" name="Oval 7"/>
          <p:cNvSpPr/>
          <p:nvPr/>
        </p:nvSpPr>
        <p:spPr>
          <a:xfrm>
            <a:off x="877005" y="4019970"/>
            <a:ext cx="1921355" cy="1196430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77287" y="4019970"/>
            <a:ext cx="1921355" cy="1196430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3290" y="4068066"/>
            <a:ext cx="1921355" cy="1196430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03572" y="4068066"/>
            <a:ext cx="1921355" cy="1196430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6088" y="4418780"/>
            <a:ext cx="255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844          5570            876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4911" y="4454063"/>
            <a:ext cx="266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829          5582            1036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3742" y="3647195"/>
            <a:ext cx="177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Ens41         Ens42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213" y="5581493"/>
            <a:ext cx="5356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153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8861" y="5581493"/>
            <a:ext cx="5356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691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6613" y="5581493"/>
            <a:ext cx="5356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420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2261" y="5581493"/>
            <a:ext cx="5356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456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23742" y="4788112"/>
            <a:ext cx="0" cy="79338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80190" y="4788112"/>
            <a:ext cx="0" cy="79338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61341" y="5587754"/>
            <a:ext cx="5356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162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96989" y="5587754"/>
            <a:ext cx="5356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667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6690" y="5587754"/>
            <a:ext cx="5356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480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42338" y="5587754"/>
            <a:ext cx="5356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556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428950" y="4794373"/>
            <a:ext cx="0" cy="79338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411631" y="4793163"/>
            <a:ext cx="0" cy="79338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0827" y="6303971"/>
            <a:ext cx="1498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 in both DBs</a:t>
            </a:r>
          </a:p>
        </p:txBody>
      </p:sp>
      <p:cxnSp>
        <p:nvCxnSpPr>
          <p:cNvPr id="29" name="Straight Arrow Connector 28"/>
          <p:cNvCxnSpPr>
            <a:stCxn id="28" idx="0"/>
            <a:endCxn id="15" idx="2"/>
          </p:cNvCxnSpPr>
          <p:nvPr/>
        </p:nvCxnSpPr>
        <p:spPr>
          <a:xfrm flipV="1">
            <a:off x="990191" y="5950825"/>
            <a:ext cx="846" cy="353146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48996" y="6309738"/>
            <a:ext cx="1498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 in both DBs</a:t>
            </a:r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V="1">
            <a:off x="2798360" y="5956592"/>
            <a:ext cx="846" cy="353146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67732" y="6303971"/>
            <a:ext cx="1498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 in both DBs</a:t>
            </a: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>
          <a:xfrm flipV="1">
            <a:off x="5217096" y="5950825"/>
            <a:ext cx="846" cy="353146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28543" y="6298204"/>
            <a:ext cx="1498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 in both DBs</a:t>
            </a:r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V="1">
            <a:off x="7177907" y="5945058"/>
            <a:ext cx="846" cy="353146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96989" y="3647195"/>
            <a:ext cx="177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Ens70         Ens71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827" y="4245429"/>
            <a:ext cx="48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old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0065" y="4213163"/>
            <a:ext cx="59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new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72017" y="4271257"/>
            <a:ext cx="48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old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71255" y="4238991"/>
            <a:ext cx="59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40025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Disappearing peptide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NLGSINTELQDVQR, present in Ens41, lost in Ens42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2151" y="2466970"/>
            <a:ext cx="8229600" cy="3600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Courier New"/>
                <a:cs typeface="Courier New"/>
              </a:rPr>
              <a:t>ENSGALP00000004591    MVLLTMIARVADGLPLAASMQEDEQPVLSPQSGRDLQQYQSQAKQLFRKL</a:t>
            </a:r>
          </a:p>
          <a:p>
            <a:r>
              <a:rPr lang="en-US" sz="1200">
                <a:latin typeface="Courier New"/>
                <a:cs typeface="Courier New"/>
              </a:rPr>
              <a:t>ENSGALP00000004591_1  MVLLTMIARVADGLPLAASMQEDEQ------SGRDLQQYQSQAKQLFRKL</a:t>
            </a:r>
          </a:p>
          <a:p>
            <a:r>
              <a:rPr lang="en-US" sz="1200">
                <a:latin typeface="Courier New"/>
                <a:cs typeface="Courier New"/>
              </a:rPr>
              <a:t>                      *************************      *******************</a:t>
            </a:r>
          </a:p>
          <a:p>
            <a:endParaRPr lang="en-US" sz="1200">
              <a:latin typeface="Courier New"/>
              <a:cs typeface="Courier New"/>
            </a:endParaRPr>
          </a:p>
          <a:p>
            <a:r>
              <a:rPr lang="en-US" sz="1200">
                <a:latin typeface="Courier New"/>
                <a:cs typeface="Courier New"/>
              </a:rPr>
              <a:t>ENSGALP00000004591    NEQSPTRCTLEAGAMAFHYIIEKGVCYLVLCEAAFPKKLAFAYLEDLQSE</a:t>
            </a:r>
          </a:p>
          <a:p>
            <a:r>
              <a:rPr lang="en-US" sz="1200">
                <a:latin typeface="Courier New"/>
                <a:cs typeface="Courier New"/>
              </a:rPr>
              <a:t>ENSGALP00000004591_1  NEQSPTRCTLEAGAMAFHYIIEKGVCYLVLCEAAFPKKLAFAYLEDLQSE</a:t>
            </a:r>
          </a:p>
          <a:p>
            <a:r>
              <a:rPr lang="en-US" sz="1200">
                <a:latin typeface="Courier New"/>
                <a:cs typeface="Courier New"/>
              </a:rPr>
              <a:t>                      **************************************************</a:t>
            </a:r>
          </a:p>
          <a:p>
            <a:endParaRPr lang="en-US" sz="1200">
              <a:latin typeface="Courier New"/>
              <a:cs typeface="Courier New"/>
            </a:endParaRPr>
          </a:p>
          <a:p>
            <a:r>
              <a:rPr lang="en-US" sz="1200">
                <a:latin typeface="Courier New"/>
                <a:cs typeface="Courier New"/>
              </a:rPr>
              <a:t>ENSGALP00000004591    FDEQHGKKVPTVSRPYSLKRFDTYIQKTKKLYIDSRARR</a:t>
            </a:r>
            <a:r>
              <a:rPr lang="en-US" sz="1200" b="1">
                <a:solidFill>
                  <a:srgbClr val="FF0000"/>
                </a:solidFill>
                <a:latin typeface="Courier New"/>
                <a:cs typeface="Courier New"/>
              </a:rPr>
              <a:t>NLGSINTELQD</a:t>
            </a:r>
          </a:p>
          <a:p>
            <a:r>
              <a:rPr lang="en-US" sz="1200">
                <a:latin typeface="Courier New"/>
                <a:cs typeface="Courier New"/>
              </a:rPr>
              <a:t>ENSGALP00000004591_1  FDEQHGKKVPTVSRPYS---------------------------------</a:t>
            </a:r>
          </a:p>
          <a:p>
            <a:r>
              <a:rPr lang="en-US" sz="1200">
                <a:latin typeface="Courier New"/>
                <a:cs typeface="Courier New"/>
              </a:rPr>
              <a:t>                      *****************                                 </a:t>
            </a:r>
          </a:p>
          <a:p>
            <a:endParaRPr lang="en-US" sz="1200">
              <a:latin typeface="Courier New"/>
              <a:cs typeface="Courier New"/>
            </a:endParaRPr>
          </a:p>
          <a:p>
            <a:r>
              <a:rPr lang="en-US" sz="1200">
                <a:latin typeface="Courier New"/>
                <a:cs typeface="Courier New"/>
              </a:rPr>
              <a:t>ENSGALP00000004591    </a:t>
            </a:r>
            <a:r>
              <a:rPr lang="en-US" sz="1200" b="1">
                <a:solidFill>
                  <a:srgbClr val="FF0000"/>
                </a:solidFill>
                <a:latin typeface="Courier New"/>
                <a:cs typeface="Courier New"/>
              </a:rPr>
              <a:t>VQR</a:t>
            </a:r>
            <a:r>
              <a:rPr lang="en-US" sz="1200">
                <a:latin typeface="Courier New"/>
                <a:cs typeface="Courier New"/>
              </a:rPr>
              <a:t>IMVANIEEVLQRGEALSALDSKANNLSSLSKKYRQDAKYLNMRSTYA</a:t>
            </a:r>
          </a:p>
          <a:p>
            <a:r>
              <a:rPr lang="en-US" sz="1200">
                <a:latin typeface="Courier New"/>
                <a:cs typeface="Courier New"/>
              </a:rPr>
              <a:t>ENSGALP00000004591_1  --------------------------------------------------</a:t>
            </a:r>
          </a:p>
          <a:p>
            <a:r>
              <a:rPr lang="en-US" sz="1200">
                <a:latin typeface="Courier New"/>
                <a:cs typeface="Courier New"/>
              </a:rPr>
              <a:t>                                                                        </a:t>
            </a:r>
          </a:p>
          <a:p>
            <a:endParaRPr lang="en-US" sz="1200">
              <a:latin typeface="Courier New"/>
              <a:cs typeface="Courier New"/>
            </a:endParaRPr>
          </a:p>
          <a:p>
            <a:r>
              <a:rPr lang="en-US" sz="1200">
                <a:latin typeface="Courier New"/>
                <a:cs typeface="Courier New"/>
              </a:rPr>
              <a:t>ENSGALP00000004591    KLAAVAVFFIMLIVYVRFWWL</a:t>
            </a:r>
          </a:p>
          <a:p>
            <a:r>
              <a:rPr lang="en-US" sz="1200">
                <a:latin typeface="Courier New"/>
                <a:cs typeface="Courier New"/>
              </a:rPr>
              <a:t>ENSGALP00000004591_1  ---------------------</a:t>
            </a:r>
          </a:p>
          <a:p>
            <a:r>
              <a:rPr lang="en-US" sz="1200">
                <a:latin typeface="Courier New"/>
                <a:cs typeface="Courier New"/>
              </a:rPr>
              <a:t>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3673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 codon readthrough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13911" cy="4525963"/>
          </a:xfrm>
        </p:spPr>
        <p:txBody>
          <a:bodyPr>
            <a:normAutofit/>
          </a:bodyPr>
          <a:lstStyle/>
          <a:p>
            <a:r>
              <a:rPr lang="en-US" sz="2400"/>
              <a:t>Normally, translational machinery stops at standard codons in genetic code (TAG, TAA, TGA)</a:t>
            </a:r>
          </a:p>
          <a:p>
            <a:r>
              <a:rPr lang="en-US" sz="2400"/>
              <a:t>Exposes novel C-terminal protein elements</a:t>
            </a:r>
          </a:p>
          <a:p>
            <a:r>
              <a:rPr lang="en-US" sz="2400"/>
              <a:t>Involved in:</a:t>
            </a:r>
          </a:p>
          <a:p>
            <a:pPr lvl="1"/>
            <a:r>
              <a:rPr lang="en-US" sz="2000"/>
              <a:t>Viral protein function, Tissue specificity, Development, and can provide fitness advantages</a:t>
            </a:r>
          </a:p>
          <a:p>
            <a:r>
              <a:rPr lang="en-US" sz="2400"/>
              <a:t>Recently proposed to be be extensive in Drosophila</a:t>
            </a:r>
          </a:p>
        </p:txBody>
      </p:sp>
      <p:pic>
        <p:nvPicPr>
          <p:cNvPr id="4" name="Picture 3" descr="Screen Shot 2017-02-14 at 11.41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95"/>
          <a:stretch/>
        </p:blipFill>
        <p:spPr>
          <a:xfrm>
            <a:off x="1017233" y="4460537"/>
            <a:ext cx="6458583" cy="231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452" y="5830534"/>
            <a:ext cx="1281838" cy="118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349" y="5937946"/>
            <a:ext cx="1080901" cy="10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452" y="5861059"/>
            <a:ext cx="1281838" cy="118831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349" y="5968471"/>
            <a:ext cx="1080901" cy="1080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 codon search model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690" y="1352526"/>
            <a:ext cx="8927550" cy="5140081"/>
            <a:chOff x="0" y="94871"/>
            <a:chExt cx="8927550" cy="5140081"/>
          </a:xfrm>
        </p:grpSpPr>
        <p:sp>
          <p:nvSpPr>
            <p:cNvPr id="5" name="Rectangle 4"/>
            <p:cNvSpPr/>
            <p:nvPr/>
          </p:nvSpPr>
          <p:spPr>
            <a:xfrm>
              <a:off x="5096492" y="2573771"/>
              <a:ext cx="3619061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807595"/>
              <a:ext cx="433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Editing </a:t>
              </a:r>
              <a:r>
                <a:rPr lang="en-GB" dirty="0" err="1" smtClean="0"/>
                <a:t>fasta</a:t>
              </a:r>
              <a:r>
                <a:rPr lang="en-GB" dirty="0" smtClean="0"/>
                <a:t> database to add RT possibilities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5022" y="1233457"/>
              <a:ext cx="3619061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83508" y="1277377"/>
              <a:ext cx="4044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Insert artificial stops (X) where peptides are detected for 50 proteins as test cases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29680" y="1228733"/>
              <a:ext cx="330338" cy="2642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91532" y="1230612"/>
              <a:ext cx="772551" cy="2642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STOP?</a:t>
              </a:r>
              <a:endParaRPr lang="en-GB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734264" y="1541343"/>
              <a:ext cx="116115" cy="458104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5096492" y="1999447"/>
              <a:ext cx="2262754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5896649" y="2373740"/>
              <a:ext cx="2143542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5593914" y="2190381"/>
              <a:ext cx="1765332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68342" y="3340428"/>
              <a:ext cx="675362" cy="2642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STOP</a:t>
              </a:r>
              <a:endParaRPr lang="en-GB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843625" y="2838034"/>
              <a:ext cx="124795" cy="41480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97070" y="203342"/>
              <a:ext cx="2462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Mass spectrometry data</a:t>
              </a:r>
              <a:endParaRPr lang="en-GB" dirty="0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6870087" y="626800"/>
              <a:ext cx="124795" cy="601933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870087" y="3729640"/>
              <a:ext cx="124795" cy="601933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40191" y="2573771"/>
              <a:ext cx="675362" cy="2642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STOP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7899" y="4256970"/>
              <a:ext cx="3571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Simulated </a:t>
              </a:r>
              <a:r>
                <a:rPr lang="en-GB" dirty="0" err="1" smtClean="0"/>
                <a:t>fasta</a:t>
              </a:r>
              <a:r>
                <a:rPr lang="en-GB" dirty="0" smtClean="0"/>
                <a:t> database for validation</a:t>
              </a:r>
              <a:endParaRPr lang="en-GB" dirty="0"/>
            </a:p>
          </p:txBody>
        </p:sp>
        <p:sp>
          <p:nvSpPr>
            <p:cNvPr id="22" name="Down Arrow 21"/>
            <p:cNvSpPr/>
            <p:nvPr/>
          </p:nvSpPr>
          <p:spPr>
            <a:xfrm flipV="1">
              <a:off x="4570628" y="1233456"/>
              <a:ext cx="124795" cy="3214975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Down Arrow 22"/>
            <p:cNvSpPr/>
            <p:nvPr/>
          </p:nvSpPr>
          <p:spPr>
            <a:xfrm flipV="1">
              <a:off x="4809075" y="4230333"/>
              <a:ext cx="124795" cy="436195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Down Arrow 23"/>
            <p:cNvSpPr/>
            <p:nvPr/>
          </p:nvSpPr>
          <p:spPr>
            <a:xfrm flipV="1">
              <a:off x="4330742" y="1020007"/>
              <a:ext cx="124795" cy="42121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33270" y="94871"/>
              <a:ext cx="1870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640 predicted RTs</a:t>
              </a:r>
              <a:endParaRPr lang="en-GB" dirty="0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2105078" y="464203"/>
              <a:ext cx="124795" cy="388484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3104" y="1172010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gradFill flip="none" rotWithShape="1">
                    <a:gsLst>
                      <a:gs pos="0">
                        <a:schemeClr val="tx1"/>
                      </a:gs>
                      <a:gs pos="59000">
                        <a:schemeClr val="accent1"/>
                      </a:gs>
                    </a:gsLst>
                    <a:lin ang="0" scaled="1"/>
                    <a:tileRect/>
                  </a:gradFill>
                </a:rPr>
                <a:t>VYNYLAYAA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07078" y="1172010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82000">
                        <a:schemeClr val="accent1"/>
                      </a:gs>
                    </a:gsLst>
                    <a:lin ang="10800000" scaled="0"/>
                    <a:tileRect/>
                  </a:gradFill>
                </a:rPr>
                <a:t>AYAA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82000">
                      <a:schemeClr val="accent1"/>
                    </a:gs>
                  </a:gsLst>
                  <a:lin ang="10800000" scaled="0"/>
                  <a:tileRect/>
                </a:gra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05529" y="2499439"/>
              <a:ext cx="14104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59000">
                        <a:schemeClr val="accent1"/>
                      </a:gs>
                    </a:gsLst>
                    <a:lin ang="0" scaled="1"/>
                    <a:tileRect/>
                  </a:gradFill>
                </a:rPr>
                <a:t>VYNYLAYA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59000">
                      <a:schemeClr val="accent1"/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63199" y="2499439"/>
              <a:ext cx="14104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79000">
                        <a:schemeClr val="accent1"/>
                      </a:gs>
                    </a:gsLst>
                    <a:lin ang="10800000" scaled="0"/>
                    <a:tileRect/>
                  </a:gradFill>
                </a:rPr>
                <a:t>AYAAS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79000">
                      <a:schemeClr val="accent1"/>
                    </a:gs>
                  </a:gsLst>
                  <a:lin ang="10800000" scaled="0"/>
                  <a:tileRect/>
                </a:gra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72235" y="2026490"/>
              <a:ext cx="1750803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10892" y="2026490"/>
              <a:ext cx="389067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99959" y="1965043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59000">
                        <a:schemeClr val="accent1"/>
                      </a:gs>
                    </a:gsLst>
                    <a:lin ang="0" scaled="1"/>
                    <a:tileRect/>
                  </a:gradFill>
                </a:rPr>
                <a:t>VYNYL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59000">
                      <a:schemeClr val="accent1"/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09837" y="1969960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82000">
                        <a:schemeClr val="accent1"/>
                      </a:gs>
                    </a:gsLst>
                    <a:lin ang="10800000" scaled="0"/>
                    <a:tileRect/>
                  </a:gradFill>
                </a:rPr>
                <a:t>AYAA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82000">
                      <a:schemeClr val="accent1"/>
                    </a:gs>
                  </a:gsLst>
                  <a:lin ang="10800000" scaled="0"/>
                  <a:tileRect/>
                </a:gra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72235" y="2475802"/>
              <a:ext cx="1750803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10892" y="2475802"/>
              <a:ext cx="389067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</a:t>
              </a:r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99959" y="2414355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59000">
                        <a:schemeClr val="accent1"/>
                      </a:gs>
                    </a:gsLst>
                    <a:lin ang="0" scaled="1"/>
                    <a:tileRect/>
                  </a:gradFill>
                </a:rPr>
                <a:t>VYNYL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59000">
                      <a:schemeClr val="accent1"/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9837" y="2419272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82000">
                        <a:schemeClr val="accent1"/>
                      </a:gs>
                    </a:gsLst>
                    <a:lin ang="10800000" scaled="0"/>
                    <a:tileRect/>
                  </a:gradFill>
                </a:rPr>
                <a:t>AYAA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82000">
                      <a:schemeClr val="accent1"/>
                    </a:gs>
                  </a:gsLst>
                  <a:lin ang="10800000" scaled="0"/>
                  <a:tileRect/>
                </a:gra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66271" y="2939468"/>
              <a:ext cx="1756768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04927" y="2939468"/>
              <a:ext cx="389067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93994" y="2878021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59000">
                        <a:schemeClr val="accent1"/>
                      </a:gs>
                    </a:gsLst>
                    <a:lin ang="0" scaled="1"/>
                    <a:tileRect/>
                  </a:gradFill>
                </a:rPr>
                <a:t>VYNYL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59000">
                      <a:schemeClr val="accent1"/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03872" y="2882938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82000">
                        <a:schemeClr val="accent1"/>
                      </a:gs>
                    </a:gsLst>
                    <a:lin ang="10800000" scaled="0"/>
                    <a:tileRect/>
                  </a:gradFill>
                </a:rPr>
                <a:t>AYAA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82000">
                      <a:schemeClr val="accent1"/>
                    </a:gs>
                  </a:gsLst>
                  <a:lin ang="10800000" scaled="0"/>
                  <a:tileRect/>
                </a:gra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72236" y="3415367"/>
              <a:ext cx="1750804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10892" y="3415367"/>
              <a:ext cx="389067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W</a:t>
              </a:r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99959" y="3353920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59000">
                        <a:schemeClr val="accent1"/>
                      </a:gs>
                    </a:gsLst>
                    <a:lin ang="0" scaled="1"/>
                    <a:tileRect/>
                  </a:gradFill>
                </a:rPr>
                <a:t>VYNYL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59000">
                      <a:schemeClr val="accent1"/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09837" y="3358837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82000">
                        <a:schemeClr val="accent1"/>
                      </a:gs>
                    </a:gsLst>
                    <a:lin ang="10800000" scaled="0"/>
                    <a:tileRect/>
                  </a:gradFill>
                </a:rPr>
                <a:t>AYAA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82000">
                      <a:schemeClr val="accent1"/>
                    </a:gs>
                  </a:gsLst>
                  <a:lin ang="10800000" scaled="0"/>
                  <a:tileRect/>
                </a:gra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43794" y="3842103"/>
              <a:ext cx="1510412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82450" y="3842103"/>
              <a:ext cx="389067" cy="264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50379" y="3780656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59000">
                        <a:schemeClr val="accent1"/>
                      </a:gs>
                    </a:gsLst>
                    <a:lin ang="0" scaled="1"/>
                    <a:tileRect/>
                  </a:gradFill>
                </a:rPr>
                <a:t>VYNYL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59000">
                      <a:schemeClr val="accent1"/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81395" y="3785573"/>
              <a:ext cx="1402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gradFill flip="none" rotWithShape="1">
                    <a:gsLst>
                      <a:gs pos="0">
                        <a:schemeClr val="tx1"/>
                      </a:gs>
                      <a:gs pos="82000">
                        <a:schemeClr val="accent1"/>
                      </a:gs>
                    </a:gsLst>
                    <a:lin ang="10800000" scaled="0"/>
                    <a:tileRect/>
                  </a:gradFill>
                </a:rPr>
                <a:t>AYAA</a:t>
              </a:r>
              <a:endParaRPr lang="en-GB" dirty="0">
                <a:gradFill flip="none" rotWithShape="1">
                  <a:gsLst>
                    <a:gs pos="0">
                      <a:schemeClr val="tx1"/>
                    </a:gs>
                    <a:gs pos="82000">
                      <a:schemeClr val="accent1"/>
                    </a:gs>
                  </a:gsLst>
                  <a:lin ang="10800000" scaled="0"/>
                  <a:tileRect/>
                </a:gradFill>
              </a:endParaRPr>
            </a:p>
          </p:txBody>
        </p:sp>
        <p:sp>
          <p:nvSpPr>
            <p:cNvPr id="51" name="Down Arrow 50"/>
            <p:cNvSpPr/>
            <p:nvPr/>
          </p:nvSpPr>
          <p:spPr>
            <a:xfrm>
              <a:off x="1776017" y="4191378"/>
              <a:ext cx="124795" cy="442924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3252" y="4588621"/>
              <a:ext cx="2952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Mass spectrometry search on </a:t>
              </a:r>
            </a:p>
            <a:p>
              <a:pPr algn="ctr"/>
              <a:r>
                <a:rPr lang="en-GB" dirty="0" smtClean="0"/>
                <a:t>expanded </a:t>
              </a:r>
              <a:r>
                <a:rPr lang="en-GB" dirty="0" err="1" smtClean="0"/>
                <a:t>fasta</a:t>
              </a:r>
              <a:r>
                <a:rPr lang="en-GB" dirty="0" smtClean="0"/>
                <a:t> database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5764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452" y="5830534"/>
            <a:ext cx="1281838" cy="11883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349" y="5937946"/>
            <a:ext cx="1080901" cy="1080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 codon search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45" y="5472902"/>
            <a:ext cx="8662254" cy="1302515"/>
          </a:xfrm>
        </p:spPr>
        <p:txBody>
          <a:bodyPr>
            <a:normAutofit/>
          </a:bodyPr>
          <a:lstStyle/>
          <a:p>
            <a:endParaRPr lang="en-US" sz="1000" dirty="0" smtClean="0"/>
          </a:p>
          <a:p>
            <a:r>
              <a:rPr lang="en-US" dirty="0" smtClean="0"/>
              <a:t>Peptide evidence for RT section of 70 of </a:t>
            </a:r>
            <a:r>
              <a:rPr lang="en-US" dirty="0"/>
              <a:t>640 </a:t>
            </a:r>
            <a:r>
              <a:rPr lang="en-US" dirty="0" smtClean="0"/>
              <a:t>predictions</a:t>
            </a:r>
            <a:endParaRPr lang="en-US" dirty="0"/>
          </a:p>
          <a:p>
            <a:pPr lvl="1"/>
            <a:r>
              <a:rPr lang="en-US" dirty="0"/>
              <a:t>Not too many  =&gt; much less stop RT than predicted?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2681" y="1170805"/>
            <a:ext cx="646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StandardDB    ReadThroughDB      Difference         Stop RT          Genes          Spectra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7624954" y="5459569"/>
            <a:ext cx="156913" cy="3181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7727" y="5791958"/>
            <a:ext cx="423340" cy="4110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6" idx="1"/>
            <a:endCxn id="7" idx="0"/>
          </p:cNvCxnSpPr>
          <p:nvPr/>
        </p:nvCxnSpPr>
        <p:spPr>
          <a:xfrm rot="16200000" flipH="1" flipV="1">
            <a:off x="6713977" y="4802524"/>
            <a:ext cx="94854" cy="1884013"/>
          </a:xfrm>
          <a:prstGeom prst="bentConnector3">
            <a:avLst>
              <a:gd name="adj1" fmla="val -4085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09404"/>
              </p:ext>
            </p:extLst>
          </p:nvPr>
        </p:nvGraphicFramePr>
        <p:xfrm>
          <a:off x="445714" y="1491044"/>
          <a:ext cx="8241085" cy="4066363"/>
        </p:xfrm>
        <a:graphic>
          <a:graphicData uri="http://schemas.openxmlformats.org/drawingml/2006/table">
            <a:tbl>
              <a:tblPr/>
              <a:tblGrid>
                <a:gridCol w="1972130"/>
                <a:gridCol w="543405"/>
                <a:gridCol w="451819"/>
                <a:gridCol w="714363"/>
                <a:gridCol w="427397"/>
                <a:gridCol w="616672"/>
                <a:gridCol w="427397"/>
                <a:gridCol w="775420"/>
                <a:gridCol w="500664"/>
                <a:gridCol w="940273"/>
                <a:gridCol w="871545"/>
              </a:tblGrid>
              <a:tr h="151236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peptides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genes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peptides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genes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peptides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genes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peptides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genes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 genes</a:t>
                      </a:r>
                      <a:r>
                        <a:rPr lang="en-US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MS evidence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MS/MS Spectra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Fraction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39171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39148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4283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336,165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Fraction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81434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81490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7530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1,022,206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Body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38707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38745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1,676,850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40741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40680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1,550,808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Heatshock T0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34863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34854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304,553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Heatshock 30mins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38588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38600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337,343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Heatshock 1h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35951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35991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327,733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Heatshock 3h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35363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35383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323,815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Glu-C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5899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2,180,414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Chymotrypsin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9139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2,218,117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 head Trypsin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66341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66425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531,709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 head Glu-C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453,789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 head Chymotrypsin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18750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18683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533,715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Eyeless head Trypsin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69022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69109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532,448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Eyeless head Glu-C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11826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11832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487,580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Eyeless head Chymotrypsin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19866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19726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542,282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Lumos WT head Trypsin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71933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72007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305,571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Lumos WT head Glu-C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97,438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Lumos WT head Chymotrypsin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18061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17909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-152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308,058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Lumos Eyeless head Trypsin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T.B.D.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T.B.D.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T.B.D.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T.B.D.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T.B.D.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T.B.D.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T.B.D.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T.B.D.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T.B.D.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312,506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Lumos Eyeless head Glu-C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2081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155,887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Lumos Eyeless head Chymotrypsin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17914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17894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-36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330,094</a:t>
                      </a:r>
                    </a:p>
                  </a:txBody>
                  <a:tcPr marL="9821" marR="9821" marT="98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92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68" t="10802" r="27253" b="29924"/>
          <a:stretch/>
        </p:blipFill>
        <p:spPr>
          <a:xfrm>
            <a:off x="5578687" y="2563960"/>
            <a:ext cx="1507432" cy="18280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174" r="41387" b="17338"/>
          <a:stretch/>
        </p:blipFill>
        <p:spPr>
          <a:xfrm>
            <a:off x="3740198" y="2563960"/>
            <a:ext cx="1382720" cy="1828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8" y="2587700"/>
            <a:ext cx="1456293" cy="1810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2298" y="4593763"/>
            <a:ext cx="165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Norazrin Ariffin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6391" y="4593763"/>
            <a:ext cx="146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Craig Lawless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3654" y="4593763"/>
            <a:ext cx="166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Michael Nelson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594" y="1263047"/>
            <a:ext cx="2559265" cy="964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492" y="5092331"/>
            <a:ext cx="1249976" cy="1158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5594" y="5096294"/>
            <a:ext cx="880713" cy="1154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258" y="5092331"/>
            <a:ext cx="1158776" cy="1158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4540" y="5937946"/>
            <a:ext cx="1281838" cy="11883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357" y="6045358"/>
            <a:ext cx="1080901" cy="1080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9754" y="5144674"/>
            <a:ext cx="2539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MS data </a:t>
            </a:r>
          </a:p>
          <a:p>
            <a:r>
              <a:rPr lang="en-US" sz="1600"/>
              <a:t>Kathryn Lilley, Steve Russell, Dagmara Korona, Dan Nightingale, Bertrand Fabre (Cambs)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3551" y="6356812"/>
            <a:ext cx="2207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+ rest of Hubbard lab</a:t>
            </a:r>
          </a:p>
          <a:p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6277429" y="1681238"/>
            <a:ext cx="211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Research IT for DPSF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0286" y="1238857"/>
            <a:ext cx="1332895" cy="5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6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2170" cy="88110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The hunt for the zombie chicken 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(genes)</a:t>
            </a:r>
          </a:p>
        </p:txBody>
      </p:sp>
      <p:pic>
        <p:nvPicPr>
          <p:cNvPr id="6" name="Content Placeholder 5" descr="Screen Shot 2017-02-03 at 10.10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91" r="-14291"/>
          <a:stretch>
            <a:fillRect/>
          </a:stretch>
        </p:blipFill>
        <p:spPr>
          <a:xfrm>
            <a:off x="-613042" y="1155739"/>
            <a:ext cx="10104261" cy="5556954"/>
          </a:xfrm>
        </p:spPr>
      </p:pic>
    </p:spTree>
    <p:extLst>
      <p:ext uri="{BB962C8B-B14F-4D97-AF65-F5344CB8AC3E}">
        <p14:creationId xmlns:p14="http://schemas.microsoft.com/office/powerpoint/2010/main" val="378256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A generalised proteomics experiment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Various routes through this map</a:t>
            </a:r>
          </a:p>
          <a:p>
            <a:r>
              <a:rPr lang="en-GB" sz="2400"/>
              <a:t>Complexity reduction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7" y="2428875"/>
            <a:ext cx="514667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77" y="4276726"/>
            <a:ext cx="6011863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1558" name="AutoShape 6"/>
          <p:cNvCxnSpPr>
            <a:cxnSpLocks noChangeShapeType="1"/>
          </p:cNvCxnSpPr>
          <p:nvPr/>
        </p:nvCxnSpPr>
        <p:spPr bwMode="auto">
          <a:xfrm flipH="1">
            <a:off x="2301875" y="3382963"/>
            <a:ext cx="3228975" cy="1782763"/>
          </a:xfrm>
          <a:prstGeom prst="bentConnector5">
            <a:avLst>
              <a:gd name="adj1" fmla="val -93218"/>
              <a:gd name="adj2" fmla="val 63134"/>
              <a:gd name="adj3" fmla="val 10707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0800000" flipV="1">
            <a:off x="4983061" y="2164361"/>
            <a:ext cx="1073790" cy="763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125298" y="1793363"/>
            <a:ext cx="20273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itchFamily="34" charset="0"/>
              </a:rPr>
              <a:t>Separating by size or charge in most cases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2468" y="5868283"/>
            <a:ext cx="320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itchFamily="34" charset="0"/>
              </a:rPr>
              <a:t>Identify peptides as a proxy for proteins, comparing theoretical to experimental spectra</a:t>
            </a:r>
            <a:endParaRPr lang="en-GB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Line 2"/>
          <p:cNvSpPr>
            <a:spLocks noChangeShapeType="1"/>
          </p:cNvSpPr>
          <p:nvPr/>
        </p:nvSpPr>
        <p:spPr bwMode="auto">
          <a:xfrm>
            <a:off x="3568688" y="1907871"/>
            <a:ext cx="65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39619" name="Line 3"/>
          <p:cNvSpPr>
            <a:spLocks noChangeShapeType="1"/>
          </p:cNvSpPr>
          <p:nvPr/>
        </p:nvSpPr>
        <p:spPr bwMode="auto">
          <a:xfrm>
            <a:off x="2519348" y="1906283"/>
            <a:ext cx="65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Tandem MS: Basic </a:t>
            </a:r>
            <a:r>
              <a:rPr lang="en-GB" dirty="0"/>
              <a:t>principles</a:t>
            </a:r>
          </a:p>
        </p:txBody>
      </p:sp>
      <p:pic>
        <p:nvPicPr>
          <p:cNvPr id="239621" name="Picture 5" descr="theoreticalToR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15"/>
          <a:stretch>
            <a:fillRect/>
          </a:stretch>
        </p:blipFill>
        <p:spPr bwMode="auto">
          <a:xfrm>
            <a:off x="3036875" y="2636532"/>
            <a:ext cx="3751263" cy="1654175"/>
          </a:xfrm>
          <a:prstGeom prst="rect">
            <a:avLst/>
          </a:prstGeom>
          <a:noFill/>
        </p:spPr>
      </p:pic>
      <p:grpSp>
        <p:nvGrpSpPr>
          <p:cNvPr id="239622" name="Group 6"/>
          <p:cNvGrpSpPr>
            <a:grpSpLocks/>
          </p:cNvGrpSpPr>
          <p:nvPr/>
        </p:nvGrpSpPr>
        <p:grpSpPr bwMode="auto">
          <a:xfrm>
            <a:off x="1080029" y="5921072"/>
            <a:ext cx="1138238" cy="515937"/>
            <a:chOff x="613" y="2309"/>
            <a:chExt cx="989" cy="540"/>
          </a:xfrm>
        </p:grpSpPr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613" y="2309"/>
              <a:ext cx="989" cy="5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9624" name="Line 8"/>
            <p:cNvSpPr>
              <a:spLocks noChangeShapeType="1"/>
            </p:cNvSpPr>
            <p:nvPr/>
          </p:nvSpPr>
          <p:spPr bwMode="auto">
            <a:xfrm>
              <a:off x="787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25" name="Line 9"/>
            <p:cNvSpPr>
              <a:spLocks noChangeShapeType="1"/>
            </p:cNvSpPr>
            <p:nvPr/>
          </p:nvSpPr>
          <p:spPr bwMode="auto">
            <a:xfrm>
              <a:off x="1098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26" name="Line 10"/>
            <p:cNvSpPr>
              <a:spLocks noChangeShapeType="1"/>
            </p:cNvSpPr>
            <p:nvPr/>
          </p:nvSpPr>
          <p:spPr bwMode="auto">
            <a:xfrm>
              <a:off x="1259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27" name="Line 11"/>
            <p:cNvSpPr>
              <a:spLocks noChangeShapeType="1"/>
            </p:cNvSpPr>
            <p:nvPr/>
          </p:nvSpPr>
          <p:spPr bwMode="auto">
            <a:xfrm>
              <a:off x="1515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28" name="Line 12"/>
            <p:cNvSpPr>
              <a:spLocks noChangeShapeType="1"/>
            </p:cNvSpPr>
            <p:nvPr/>
          </p:nvSpPr>
          <p:spPr bwMode="auto">
            <a:xfrm>
              <a:off x="1386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29" name="Line 13"/>
            <p:cNvSpPr>
              <a:spLocks noChangeShapeType="1"/>
            </p:cNvSpPr>
            <p:nvPr/>
          </p:nvSpPr>
          <p:spPr bwMode="auto">
            <a:xfrm>
              <a:off x="1212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30" name="Line 14"/>
            <p:cNvSpPr>
              <a:spLocks noChangeShapeType="1"/>
            </p:cNvSpPr>
            <p:nvPr/>
          </p:nvSpPr>
          <p:spPr bwMode="auto">
            <a:xfrm>
              <a:off x="1038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31" name="Line 15"/>
            <p:cNvSpPr>
              <a:spLocks noChangeShapeType="1"/>
            </p:cNvSpPr>
            <p:nvPr/>
          </p:nvSpPr>
          <p:spPr bwMode="auto">
            <a:xfrm>
              <a:off x="834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630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>
              <a:off x="901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34" name="Line 18"/>
            <p:cNvSpPr>
              <a:spLocks noChangeShapeType="1"/>
            </p:cNvSpPr>
            <p:nvPr/>
          </p:nvSpPr>
          <p:spPr bwMode="auto">
            <a:xfrm>
              <a:off x="1117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35" name="Line 19"/>
            <p:cNvSpPr>
              <a:spLocks noChangeShapeType="1"/>
            </p:cNvSpPr>
            <p:nvPr/>
          </p:nvSpPr>
          <p:spPr bwMode="auto">
            <a:xfrm>
              <a:off x="1403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36" name="Line 20"/>
            <p:cNvSpPr>
              <a:spLocks noChangeShapeType="1"/>
            </p:cNvSpPr>
            <p:nvPr/>
          </p:nvSpPr>
          <p:spPr bwMode="auto">
            <a:xfrm>
              <a:off x="1474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37" name="Line 21"/>
            <p:cNvSpPr>
              <a:spLocks noChangeShapeType="1"/>
            </p:cNvSpPr>
            <p:nvPr/>
          </p:nvSpPr>
          <p:spPr bwMode="auto">
            <a:xfrm>
              <a:off x="1545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9638" name="Group 22"/>
          <p:cNvGrpSpPr>
            <a:grpSpLocks/>
          </p:cNvGrpSpPr>
          <p:nvPr/>
        </p:nvGrpSpPr>
        <p:grpSpPr bwMode="auto">
          <a:xfrm>
            <a:off x="2502429" y="5922657"/>
            <a:ext cx="1138238" cy="515939"/>
            <a:chOff x="613" y="2309"/>
            <a:chExt cx="989" cy="540"/>
          </a:xfrm>
        </p:grpSpPr>
        <p:sp>
          <p:nvSpPr>
            <p:cNvPr id="239639" name="Rectangle 23"/>
            <p:cNvSpPr>
              <a:spLocks noChangeArrowheads="1"/>
            </p:cNvSpPr>
            <p:nvPr/>
          </p:nvSpPr>
          <p:spPr bwMode="auto">
            <a:xfrm>
              <a:off x="613" y="2309"/>
              <a:ext cx="989" cy="5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9640" name="Line 24"/>
            <p:cNvSpPr>
              <a:spLocks noChangeShapeType="1"/>
            </p:cNvSpPr>
            <p:nvPr/>
          </p:nvSpPr>
          <p:spPr bwMode="auto">
            <a:xfrm>
              <a:off x="787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41" name="Line 25"/>
            <p:cNvSpPr>
              <a:spLocks noChangeShapeType="1"/>
            </p:cNvSpPr>
            <p:nvPr/>
          </p:nvSpPr>
          <p:spPr bwMode="auto">
            <a:xfrm>
              <a:off x="1098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42" name="Line 26"/>
            <p:cNvSpPr>
              <a:spLocks noChangeShapeType="1"/>
            </p:cNvSpPr>
            <p:nvPr/>
          </p:nvSpPr>
          <p:spPr bwMode="auto">
            <a:xfrm>
              <a:off x="1259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43" name="Line 27"/>
            <p:cNvSpPr>
              <a:spLocks noChangeShapeType="1"/>
            </p:cNvSpPr>
            <p:nvPr/>
          </p:nvSpPr>
          <p:spPr bwMode="auto">
            <a:xfrm>
              <a:off x="1515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>
              <a:off x="1386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45" name="Line 29"/>
            <p:cNvSpPr>
              <a:spLocks noChangeShapeType="1"/>
            </p:cNvSpPr>
            <p:nvPr/>
          </p:nvSpPr>
          <p:spPr bwMode="auto">
            <a:xfrm>
              <a:off x="1212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46" name="Line 30"/>
            <p:cNvSpPr>
              <a:spLocks noChangeShapeType="1"/>
            </p:cNvSpPr>
            <p:nvPr/>
          </p:nvSpPr>
          <p:spPr bwMode="auto">
            <a:xfrm>
              <a:off x="1038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47" name="Line 31"/>
            <p:cNvSpPr>
              <a:spLocks noChangeShapeType="1"/>
            </p:cNvSpPr>
            <p:nvPr/>
          </p:nvSpPr>
          <p:spPr bwMode="auto">
            <a:xfrm>
              <a:off x="834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48" name="Line 32"/>
            <p:cNvSpPr>
              <a:spLocks noChangeShapeType="1"/>
            </p:cNvSpPr>
            <p:nvPr/>
          </p:nvSpPr>
          <p:spPr bwMode="auto">
            <a:xfrm>
              <a:off x="630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49" name="Line 33"/>
            <p:cNvSpPr>
              <a:spLocks noChangeShapeType="1"/>
            </p:cNvSpPr>
            <p:nvPr/>
          </p:nvSpPr>
          <p:spPr bwMode="auto">
            <a:xfrm>
              <a:off x="901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50" name="Line 34"/>
            <p:cNvSpPr>
              <a:spLocks noChangeShapeType="1"/>
            </p:cNvSpPr>
            <p:nvPr/>
          </p:nvSpPr>
          <p:spPr bwMode="auto">
            <a:xfrm>
              <a:off x="1117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51" name="Line 35"/>
            <p:cNvSpPr>
              <a:spLocks noChangeShapeType="1"/>
            </p:cNvSpPr>
            <p:nvPr/>
          </p:nvSpPr>
          <p:spPr bwMode="auto">
            <a:xfrm>
              <a:off x="1403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52" name="Line 36"/>
            <p:cNvSpPr>
              <a:spLocks noChangeShapeType="1"/>
            </p:cNvSpPr>
            <p:nvPr/>
          </p:nvSpPr>
          <p:spPr bwMode="auto">
            <a:xfrm>
              <a:off x="1474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53" name="Line 37"/>
            <p:cNvSpPr>
              <a:spLocks noChangeShapeType="1"/>
            </p:cNvSpPr>
            <p:nvPr/>
          </p:nvSpPr>
          <p:spPr bwMode="auto">
            <a:xfrm>
              <a:off x="1545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9654" name="Group 38"/>
          <p:cNvGrpSpPr>
            <a:grpSpLocks/>
          </p:cNvGrpSpPr>
          <p:nvPr/>
        </p:nvGrpSpPr>
        <p:grpSpPr bwMode="auto">
          <a:xfrm>
            <a:off x="3924829" y="5924246"/>
            <a:ext cx="1138238" cy="515937"/>
            <a:chOff x="613" y="2309"/>
            <a:chExt cx="989" cy="540"/>
          </a:xfrm>
        </p:grpSpPr>
        <p:sp>
          <p:nvSpPr>
            <p:cNvPr id="239655" name="Rectangle 39"/>
            <p:cNvSpPr>
              <a:spLocks noChangeArrowheads="1"/>
            </p:cNvSpPr>
            <p:nvPr/>
          </p:nvSpPr>
          <p:spPr bwMode="auto">
            <a:xfrm>
              <a:off x="613" y="2309"/>
              <a:ext cx="989" cy="5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9656" name="Line 40"/>
            <p:cNvSpPr>
              <a:spLocks noChangeShapeType="1"/>
            </p:cNvSpPr>
            <p:nvPr/>
          </p:nvSpPr>
          <p:spPr bwMode="auto">
            <a:xfrm>
              <a:off x="787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57" name="Line 41"/>
            <p:cNvSpPr>
              <a:spLocks noChangeShapeType="1"/>
            </p:cNvSpPr>
            <p:nvPr/>
          </p:nvSpPr>
          <p:spPr bwMode="auto">
            <a:xfrm>
              <a:off x="1098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58" name="Line 42"/>
            <p:cNvSpPr>
              <a:spLocks noChangeShapeType="1"/>
            </p:cNvSpPr>
            <p:nvPr/>
          </p:nvSpPr>
          <p:spPr bwMode="auto">
            <a:xfrm>
              <a:off x="1259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59" name="Line 43"/>
            <p:cNvSpPr>
              <a:spLocks noChangeShapeType="1"/>
            </p:cNvSpPr>
            <p:nvPr/>
          </p:nvSpPr>
          <p:spPr bwMode="auto">
            <a:xfrm>
              <a:off x="1515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60" name="Line 44"/>
            <p:cNvSpPr>
              <a:spLocks noChangeShapeType="1"/>
            </p:cNvSpPr>
            <p:nvPr/>
          </p:nvSpPr>
          <p:spPr bwMode="auto">
            <a:xfrm>
              <a:off x="1386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61" name="Line 45"/>
            <p:cNvSpPr>
              <a:spLocks noChangeShapeType="1"/>
            </p:cNvSpPr>
            <p:nvPr/>
          </p:nvSpPr>
          <p:spPr bwMode="auto">
            <a:xfrm>
              <a:off x="1212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62" name="Line 46"/>
            <p:cNvSpPr>
              <a:spLocks noChangeShapeType="1"/>
            </p:cNvSpPr>
            <p:nvPr/>
          </p:nvSpPr>
          <p:spPr bwMode="auto">
            <a:xfrm>
              <a:off x="1038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63" name="Line 47"/>
            <p:cNvSpPr>
              <a:spLocks noChangeShapeType="1"/>
            </p:cNvSpPr>
            <p:nvPr/>
          </p:nvSpPr>
          <p:spPr bwMode="auto">
            <a:xfrm>
              <a:off x="834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64" name="Line 48"/>
            <p:cNvSpPr>
              <a:spLocks noChangeShapeType="1"/>
            </p:cNvSpPr>
            <p:nvPr/>
          </p:nvSpPr>
          <p:spPr bwMode="auto">
            <a:xfrm>
              <a:off x="630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65" name="Line 49"/>
            <p:cNvSpPr>
              <a:spLocks noChangeShapeType="1"/>
            </p:cNvSpPr>
            <p:nvPr/>
          </p:nvSpPr>
          <p:spPr bwMode="auto">
            <a:xfrm>
              <a:off x="901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66" name="Line 50"/>
            <p:cNvSpPr>
              <a:spLocks noChangeShapeType="1"/>
            </p:cNvSpPr>
            <p:nvPr/>
          </p:nvSpPr>
          <p:spPr bwMode="auto">
            <a:xfrm>
              <a:off x="1117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67" name="Line 51"/>
            <p:cNvSpPr>
              <a:spLocks noChangeShapeType="1"/>
            </p:cNvSpPr>
            <p:nvPr/>
          </p:nvSpPr>
          <p:spPr bwMode="auto">
            <a:xfrm>
              <a:off x="1403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68" name="Line 52"/>
            <p:cNvSpPr>
              <a:spLocks noChangeShapeType="1"/>
            </p:cNvSpPr>
            <p:nvPr/>
          </p:nvSpPr>
          <p:spPr bwMode="auto">
            <a:xfrm>
              <a:off x="1474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69" name="Line 53"/>
            <p:cNvSpPr>
              <a:spLocks noChangeShapeType="1"/>
            </p:cNvSpPr>
            <p:nvPr/>
          </p:nvSpPr>
          <p:spPr bwMode="auto">
            <a:xfrm>
              <a:off x="1545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9670" name="Group 54"/>
          <p:cNvGrpSpPr>
            <a:grpSpLocks/>
          </p:cNvGrpSpPr>
          <p:nvPr/>
        </p:nvGrpSpPr>
        <p:grpSpPr bwMode="auto">
          <a:xfrm>
            <a:off x="5347229" y="5925832"/>
            <a:ext cx="1138238" cy="515939"/>
            <a:chOff x="613" y="2309"/>
            <a:chExt cx="989" cy="540"/>
          </a:xfrm>
        </p:grpSpPr>
        <p:sp>
          <p:nvSpPr>
            <p:cNvPr id="239671" name="Rectangle 55"/>
            <p:cNvSpPr>
              <a:spLocks noChangeArrowheads="1"/>
            </p:cNvSpPr>
            <p:nvPr/>
          </p:nvSpPr>
          <p:spPr bwMode="auto">
            <a:xfrm>
              <a:off x="613" y="2309"/>
              <a:ext cx="989" cy="5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9672" name="Line 56"/>
            <p:cNvSpPr>
              <a:spLocks noChangeShapeType="1"/>
            </p:cNvSpPr>
            <p:nvPr/>
          </p:nvSpPr>
          <p:spPr bwMode="auto">
            <a:xfrm>
              <a:off x="787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73" name="Line 57"/>
            <p:cNvSpPr>
              <a:spLocks noChangeShapeType="1"/>
            </p:cNvSpPr>
            <p:nvPr/>
          </p:nvSpPr>
          <p:spPr bwMode="auto">
            <a:xfrm>
              <a:off x="1098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74" name="Line 58"/>
            <p:cNvSpPr>
              <a:spLocks noChangeShapeType="1"/>
            </p:cNvSpPr>
            <p:nvPr/>
          </p:nvSpPr>
          <p:spPr bwMode="auto">
            <a:xfrm>
              <a:off x="1259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75" name="Line 59"/>
            <p:cNvSpPr>
              <a:spLocks noChangeShapeType="1"/>
            </p:cNvSpPr>
            <p:nvPr/>
          </p:nvSpPr>
          <p:spPr bwMode="auto">
            <a:xfrm>
              <a:off x="1515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76" name="Line 60"/>
            <p:cNvSpPr>
              <a:spLocks noChangeShapeType="1"/>
            </p:cNvSpPr>
            <p:nvPr/>
          </p:nvSpPr>
          <p:spPr bwMode="auto">
            <a:xfrm>
              <a:off x="1386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77" name="Line 61"/>
            <p:cNvSpPr>
              <a:spLocks noChangeShapeType="1"/>
            </p:cNvSpPr>
            <p:nvPr/>
          </p:nvSpPr>
          <p:spPr bwMode="auto">
            <a:xfrm>
              <a:off x="1212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78" name="Line 62"/>
            <p:cNvSpPr>
              <a:spLocks noChangeShapeType="1"/>
            </p:cNvSpPr>
            <p:nvPr/>
          </p:nvSpPr>
          <p:spPr bwMode="auto">
            <a:xfrm>
              <a:off x="1038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79" name="Line 63"/>
            <p:cNvSpPr>
              <a:spLocks noChangeShapeType="1"/>
            </p:cNvSpPr>
            <p:nvPr/>
          </p:nvSpPr>
          <p:spPr bwMode="auto">
            <a:xfrm>
              <a:off x="834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80" name="Line 64"/>
            <p:cNvSpPr>
              <a:spLocks noChangeShapeType="1"/>
            </p:cNvSpPr>
            <p:nvPr/>
          </p:nvSpPr>
          <p:spPr bwMode="auto">
            <a:xfrm>
              <a:off x="630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81" name="Line 65"/>
            <p:cNvSpPr>
              <a:spLocks noChangeShapeType="1"/>
            </p:cNvSpPr>
            <p:nvPr/>
          </p:nvSpPr>
          <p:spPr bwMode="auto">
            <a:xfrm>
              <a:off x="901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82" name="Line 66"/>
            <p:cNvSpPr>
              <a:spLocks noChangeShapeType="1"/>
            </p:cNvSpPr>
            <p:nvPr/>
          </p:nvSpPr>
          <p:spPr bwMode="auto">
            <a:xfrm>
              <a:off x="1117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83" name="Line 67"/>
            <p:cNvSpPr>
              <a:spLocks noChangeShapeType="1"/>
            </p:cNvSpPr>
            <p:nvPr/>
          </p:nvSpPr>
          <p:spPr bwMode="auto">
            <a:xfrm>
              <a:off x="1403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84" name="Line 68"/>
            <p:cNvSpPr>
              <a:spLocks noChangeShapeType="1"/>
            </p:cNvSpPr>
            <p:nvPr/>
          </p:nvSpPr>
          <p:spPr bwMode="auto">
            <a:xfrm>
              <a:off x="1474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85" name="Line 69"/>
            <p:cNvSpPr>
              <a:spLocks noChangeShapeType="1"/>
            </p:cNvSpPr>
            <p:nvPr/>
          </p:nvSpPr>
          <p:spPr bwMode="auto">
            <a:xfrm>
              <a:off x="1545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9686" name="Group 70"/>
          <p:cNvGrpSpPr>
            <a:grpSpLocks/>
          </p:cNvGrpSpPr>
          <p:nvPr/>
        </p:nvGrpSpPr>
        <p:grpSpPr bwMode="auto">
          <a:xfrm>
            <a:off x="6769629" y="5927421"/>
            <a:ext cx="1138238" cy="515937"/>
            <a:chOff x="613" y="2309"/>
            <a:chExt cx="989" cy="540"/>
          </a:xfrm>
        </p:grpSpPr>
        <p:sp>
          <p:nvSpPr>
            <p:cNvPr id="239687" name="Rectangle 71"/>
            <p:cNvSpPr>
              <a:spLocks noChangeArrowheads="1"/>
            </p:cNvSpPr>
            <p:nvPr/>
          </p:nvSpPr>
          <p:spPr bwMode="auto">
            <a:xfrm>
              <a:off x="613" y="2309"/>
              <a:ext cx="989" cy="5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9688" name="Line 72"/>
            <p:cNvSpPr>
              <a:spLocks noChangeShapeType="1"/>
            </p:cNvSpPr>
            <p:nvPr/>
          </p:nvSpPr>
          <p:spPr bwMode="auto">
            <a:xfrm>
              <a:off x="787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89" name="Line 73"/>
            <p:cNvSpPr>
              <a:spLocks noChangeShapeType="1"/>
            </p:cNvSpPr>
            <p:nvPr/>
          </p:nvSpPr>
          <p:spPr bwMode="auto">
            <a:xfrm>
              <a:off x="1098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90" name="Line 74"/>
            <p:cNvSpPr>
              <a:spLocks noChangeShapeType="1"/>
            </p:cNvSpPr>
            <p:nvPr/>
          </p:nvSpPr>
          <p:spPr bwMode="auto">
            <a:xfrm>
              <a:off x="1259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91" name="Line 75"/>
            <p:cNvSpPr>
              <a:spLocks noChangeShapeType="1"/>
            </p:cNvSpPr>
            <p:nvPr/>
          </p:nvSpPr>
          <p:spPr bwMode="auto">
            <a:xfrm>
              <a:off x="1515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92" name="Line 76"/>
            <p:cNvSpPr>
              <a:spLocks noChangeShapeType="1"/>
            </p:cNvSpPr>
            <p:nvPr/>
          </p:nvSpPr>
          <p:spPr bwMode="auto">
            <a:xfrm>
              <a:off x="1386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93" name="Line 77"/>
            <p:cNvSpPr>
              <a:spLocks noChangeShapeType="1"/>
            </p:cNvSpPr>
            <p:nvPr/>
          </p:nvSpPr>
          <p:spPr bwMode="auto">
            <a:xfrm>
              <a:off x="1212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94" name="Line 78"/>
            <p:cNvSpPr>
              <a:spLocks noChangeShapeType="1"/>
            </p:cNvSpPr>
            <p:nvPr/>
          </p:nvSpPr>
          <p:spPr bwMode="auto">
            <a:xfrm>
              <a:off x="1038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95" name="Line 79"/>
            <p:cNvSpPr>
              <a:spLocks noChangeShapeType="1"/>
            </p:cNvSpPr>
            <p:nvPr/>
          </p:nvSpPr>
          <p:spPr bwMode="auto">
            <a:xfrm>
              <a:off x="834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96" name="Line 80"/>
            <p:cNvSpPr>
              <a:spLocks noChangeShapeType="1"/>
            </p:cNvSpPr>
            <p:nvPr/>
          </p:nvSpPr>
          <p:spPr bwMode="auto">
            <a:xfrm>
              <a:off x="630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97" name="Line 81"/>
            <p:cNvSpPr>
              <a:spLocks noChangeShapeType="1"/>
            </p:cNvSpPr>
            <p:nvPr/>
          </p:nvSpPr>
          <p:spPr bwMode="auto">
            <a:xfrm>
              <a:off x="901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98" name="Line 82"/>
            <p:cNvSpPr>
              <a:spLocks noChangeShapeType="1"/>
            </p:cNvSpPr>
            <p:nvPr/>
          </p:nvSpPr>
          <p:spPr bwMode="auto">
            <a:xfrm>
              <a:off x="1117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699" name="Line 83"/>
            <p:cNvSpPr>
              <a:spLocks noChangeShapeType="1"/>
            </p:cNvSpPr>
            <p:nvPr/>
          </p:nvSpPr>
          <p:spPr bwMode="auto">
            <a:xfrm>
              <a:off x="1403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00" name="Line 84"/>
            <p:cNvSpPr>
              <a:spLocks noChangeShapeType="1"/>
            </p:cNvSpPr>
            <p:nvPr/>
          </p:nvSpPr>
          <p:spPr bwMode="auto">
            <a:xfrm>
              <a:off x="1474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01" name="Line 85"/>
            <p:cNvSpPr>
              <a:spLocks noChangeShapeType="1"/>
            </p:cNvSpPr>
            <p:nvPr/>
          </p:nvSpPr>
          <p:spPr bwMode="auto">
            <a:xfrm>
              <a:off x="1545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9702" name="AutoShape 86"/>
          <p:cNvSpPr>
            <a:spLocks noChangeArrowheads="1"/>
          </p:cNvSpPr>
          <p:nvPr/>
        </p:nvSpPr>
        <p:spPr bwMode="auto">
          <a:xfrm>
            <a:off x="4476738" y="4338332"/>
            <a:ext cx="517525" cy="1004888"/>
          </a:xfrm>
          <a:prstGeom prst="downArrow">
            <a:avLst>
              <a:gd name="adj1" fmla="val 50000"/>
              <a:gd name="adj2" fmla="val 48543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39703" name="Text Box 87"/>
          <p:cNvSpPr txBox="1">
            <a:spLocks noChangeArrowheads="1"/>
          </p:cNvSpPr>
          <p:nvPr/>
        </p:nvSpPr>
        <p:spPr bwMode="auto">
          <a:xfrm>
            <a:off x="3021000" y="4431995"/>
            <a:ext cx="3565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Compare with library of theoretical peptide spectra</a:t>
            </a:r>
          </a:p>
        </p:txBody>
      </p:sp>
      <p:sp>
        <p:nvSpPr>
          <p:cNvPr id="239704" name="Text Box 88"/>
          <p:cNvSpPr txBox="1">
            <a:spLocks noChangeArrowheads="1"/>
          </p:cNvSpPr>
          <p:nvPr/>
        </p:nvSpPr>
        <p:spPr bwMode="auto">
          <a:xfrm>
            <a:off x="592668" y="5398783"/>
            <a:ext cx="796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>
                <a:latin typeface="Calibri"/>
                <a:cs typeface="Calibri"/>
              </a:rPr>
              <a:t>SEQUEST, MASCOT, X!TANDEM, PHENYX, </a:t>
            </a:r>
            <a:r>
              <a:rPr lang="en-GB" sz="1800" b="1" dirty="0" smtClean="0">
                <a:latin typeface="Calibri"/>
                <a:cs typeface="Calibri"/>
              </a:rPr>
              <a:t>OMSSA, ANDROMEDA, </a:t>
            </a:r>
            <a:r>
              <a:rPr lang="en-GB" sz="1800" b="1" dirty="0" err="1" smtClean="0">
                <a:latin typeface="Calibri"/>
                <a:cs typeface="Calibri"/>
              </a:rPr>
              <a:t>InsPecT</a:t>
            </a:r>
            <a:r>
              <a:rPr lang="en-GB" sz="1800" b="1" dirty="0" smtClean="0">
                <a:latin typeface="Calibri"/>
                <a:cs typeface="Calibri"/>
              </a:rPr>
              <a:t>, etc.</a:t>
            </a:r>
            <a:endParaRPr lang="en-GB" sz="1800" b="1" dirty="0">
              <a:latin typeface="Calibri"/>
              <a:cs typeface="Calibri"/>
            </a:endParaRPr>
          </a:p>
        </p:txBody>
      </p:sp>
      <p:sp>
        <p:nvSpPr>
          <p:cNvPr id="239705" name="Line 89"/>
          <p:cNvSpPr>
            <a:spLocks noChangeShapeType="1"/>
          </p:cNvSpPr>
          <p:nvPr/>
        </p:nvSpPr>
        <p:spPr bwMode="auto">
          <a:xfrm flipV="1">
            <a:off x="828663" y="1925332"/>
            <a:ext cx="941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39706" name="Text Box 90"/>
          <p:cNvSpPr txBox="1">
            <a:spLocks noChangeArrowheads="1"/>
          </p:cNvSpPr>
          <p:nvPr/>
        </p:nvSpPr>
        <p:spPr bwMode="auto">
          <a:xfrm>
            <a:off x="679436" y="1993595"/>
            <a:ext cx="1204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 b="1">
                <a:latin typeface="Tahoma" pitchFamily="34" charset="0"/>
              </a:rPr>
              <a:t>Peptides delivered via LC</a:t>
            </a:r>
          </a:p>
        </p:txBody>
      </p:sp>
      <p:grpSp>
        <p:nvGrpSpPr>
          <p:cNvPr id="239707" name="Group 91"/>
          <p:cNvGrpSpPr>
            <a:grpSpLocks/>
          </p:cNvGrpSpPr>
          <p:nvPr/>
        </p:nvGrpSpPr>
        <p:grpSpPr bwMode="auto">
          <a:xfrm>
            <a:off x="1652575" y="1614183"/>
            <a:ext cx="1204913" cy="623888"/>
            <a:chOff x="1004" y="832"/>
            <a:chExt cx="759" cy="393"/>
          </a:xfrm>
        </p:grpSpPr>
        <p:pic>
          <p:nvPicPr>
            <p:cNvPr id="239708" name="Picture 92" descr="esquire4000 instrumen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" y="832"/>
              <a:ext cx="624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709" name="Text Box 93"/>
            <p:cNvSpPr txBox="1">
              <a:spLocks noChangeArrowheads="1"/>
            </p:cNvSpPr>
            <p:nvPr/>
          </p:nvSpPr>
          <p:spPr bwMode="auto">
            <a:xfrm>
              <a:off x="1004" y="888"/>
              <a:ext cx="7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chemeClr val="bg1"/>
                  </a:solidFill>
                  <a:latin typeface="Tahoma" pitchFamily="34" charset="0"/>
                </a:rPr>
                <a:t>MS1</a:t>
              </a:r>
            </a:p>
          </p:txBody>
        </p:sp>
      </p:grpSp>
      <p:grpSp>
        <p:nvGrpSpPr>
          <p:cNvPr id="239710" name="Group 94"/>
          <p:cNvGrpSpPr>
            <a:grpSpLocks/>
          </p:cNvGrpSpPr>
          <p:nvPr/>
        </p:nvGrpSpPr>
        <p:grpSpPr bwMode="auto">
          <a:xfrm>
            <a:off x="4119548" y="1614183"/>
            <a:ext cx="1204913" cy="623888"/>
            <a:chOff x="1478" y="931"/>
            <a:chExt cx="759" cy="393"/>
          </a:xfrm>
        </p:grpSpPr>
        <p:pic>
          <p:nvPicPr>
            <p:cNvPr id="239711" name="Picture 95" descr="esquire4000 instrumen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931"/>
              <a:ext cx="624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712" name="Text Box 96"/>
            <p:cNvSpPr txBox="1">
              <a:spLocks noChangeArrowheads="1"/>
            </p:cNvSpPr>
            <p:nvPr/>
          </p:nvSpPr>
          <p:spPr bwMode="auto">
            <a:xfrm>
              <a:off x="1478" y="998"/>
              <a:ext cx="7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chemeClr val="bg1"/>
                  </a:solidFill>
                  <a:latin typeface="Tahoma" pitchFamily="34" charset="0"/>
                </a:rPr>
                <a:t>MS2</a:t>
              </a:r>
            </a:p>
          </p:txBody>
        </p:sp>
      </p:grpSp>
      <p:sp>
        <p:nvSpPr>
          <p:cNvPr id="239713" name="AutoShape 97"/>
          <p:cNvSpPr>
            <a:spLocks noChangeArrowheads="1"/>
          </p:cNvSpPr>
          <p:nvPr/>
        </p:nvSpPr>
        <p:spPr bwMode="auto">
          <a:xfrm>
            <a:off x="3167048" y="1598307"/>
            <a:ext cx="623888" cy="674688"/>
          </a:xfrm>
          <a:prstGeom prst="irregularSeal1">
            <a:avLst/>
          </a:prstGeom>
          <a:solidFill>
            <a:srgbClr val="FF00FF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grpSp>
        <p:nvGrpSpPr>
          <p:cNvPr id="239714" name="Group 98"/>
          <p:cNvGrpSpPr>
            <a:grpSpLocks/>
          </p:cNvGrpSpPr>
          <p:nvPr/>
        </p:nvGrpSpPr>
        <p:grpSpPr bwMode="auto">
          <a:xfrm>
            <a:off x="1951023" y="2312683"/>
            <a:ext cx="681038" cy="317500"/>
            <a:chOff x="613" y="2309"/>
            <a:chExt cx="989" cy="540"/>
          </a:xfrm>
        </p:grpSpPr>
        <p:sp>
          <p:nvSpPr>
            <p:cNvPr id="239715" name="Rectangle 99"/>
            <p:cNvSpPr>
              <a:spLocks noChangeArrowheads="1"/>
            </p:cNvSpPr>
            <p:nvPr/>
          </p:nvSpPr>
          <p:spPr bwMode="auto">
            <a:xfrm>
              <a:off x="613" y="2309"/>
              <a:ext cx="989" cy="5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9716" name="Line 100"/>
            <p:cNvSpPr>
              <a:spLocks noChangeShapeType="1"/>
            </p:cNvSpPr>
            <p:nvPr/>
          </p:nvSpPr>
          <p:spPr bwMode="auto">
            <a:xfrm>
              <a:off x="787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17" name="Line 101"/>
            <p:cNvSpPr>
              <a:spLocks noChangeShapeType="1"/>
            </p:cNvSpPr>
            <p:nvPr/>
          </p:nvSpPr>
          <p:spPr bwMode="auto">
            <a:xfrm>
              <a:off x="1098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18" name="Line 102"/>
            <p:cNvSpPr>
              <a:spLocks noChangeShapeType="1"/>
            </p:cNvSpPr>
            <p:nvPr/>
          </p:nvSpPr>
          <p:spPr bwMode="auto">
            <a:xfrm>
              <a:off x="1259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19" name="Line 103"/>
            <p:cNvSpPr>
              <a:spLocks noChangeShapeType="1"/>
            </p:cNvSpPr>
            <p:nvPr/>
          </p:nvSpPr>
          <p:spPr bwMode="auto">
            <a:xfrm>
              <a:off x="1515" y="247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20" name="Line 104"/>
            <p:cNvSpPr>
              <a:spLocks noChangeShapeType="1"/>
            </p:cNvSpPr>
            <p:nvPr/>
          </p:nvSpPr>
          <p:spPr bwMode="auto">
            <a:xfrm>
              <a:off x="1386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21" name="Line 105"/>
            <p:cNvSpPr>
              <a:spLocks noChangeShapeType="1"/>
            </p:cNvSpPr>
            <p:nvPr/>
          </p:nvSpPr>
          <p:spPr bwMode="auto">
            <a:xfrm>
              <a:off x="1212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22" name="Line 106"/>
            <p:cNvSpPr>
              <a:spLocks noChangeShapeType="1"/>
            </p:cNvSpPr>
            <p:nvPr/>
          </p:nvSpPr>
          <p:spPr bwMode="auto">
            <a:xfrm>
              <a:off x="1038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23" name="Line 107"/>
            <p:cNvSpPr>
              <a:spLocks noChangeShapeType="1"/>
            </p:cNvSpPr>
            <p:nvPr/>
          </p:nvSpPr>
          <p:spPr bwMode="auto">
            <a:xfrm>
              <a:off x="834" y="2637"/>
              <a:ext cx="5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24" name="Line 108"/>
            <p:cNvSpPr>
              <a:spLocks noChangeShapeType="1"/>
            </p:cNvSpPr>
            <p:nvPr/>
          </p:nvSpPr>
          <p:spPr bwMode="auto">
            <a:xfrm>
              <a:off x="630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25" name="Line 109"/>
            <p:cNvSpPr>
              <a:spLocks noChangeShapeType="1"/>
            </p:cNvSpPr>
            <p:nvPr/>
          </p:nvSpPr>
          <p:spPr bwMode="auto">
            <a:xfrm>
              <a:off x="901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26" name="Line 110"/>
            <p:cNvSpPr>
              <a:spLocks noChangeShapeType="1"/>
            </p:cNvSpPr>
            <p:nvPr/>
          </p:nvSpPr>
          <p:spPr bwMode="auto">
            <a:xfrm>
              <a:off x="1117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27" name="Line 111"/>
            <p:cNvSpPr>
              <a:spLocks noChangeShapeType="1"/>
            </p:cNvSpPr>
            <p:nvPr/>
          </p:nvSpPr>
          <p:spPr bwMode="auto">
            <a:xfrm>
              <a:off x="1403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28" name="Line 112"/>
            <p:cNvSpPr>
              <a:spLocks noChangeShapeType="1"/>
            </p:cNvSpPr>
            <p:nvPr/>
          </p:nvSpPr>
          <p:spPr bwMode="auto">
            <a:xfrm>
              <a:off x="1474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9729" name="Line 113"/>
            <p:cNvSpPr>
              <a:spLocks noChangeShapeType="1"/>
            </p:cNvSpPr>
            <p:nvPr/>
          </p:nvSpPr>
          <p:spPr bwMode="auto">
            <a:xfrm>
              <a:off x="1545" y="2710"/>
              <a:ext cx="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9730" name="Rectangle 114"/>
          <p:cNvSpPr>
            <a:spLocks noChangeArrowheads="1"/>
          </p:cNvSpPr>
          <p:nvPr/>
        </p:nvSpPr>
        <p:spPr bwMode="auto">
          <a:xfrm>
            <a:off x="2252648" y="2304746"/>
            <a:ext cx="88900" cy="3254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9731" name="Text Box 115"/>
          <p:cNvSpPr txBox="1">
            <a:spLocks noChangeArrowheads="1"/>
          </p:cNvSpPr>
          <p:nvPr/>
        </p:nvSpPr>
        <p:spPr bwMode="auto">
          <a:xfrm>
            <a:off x="1814498" y="2641296"/>
            <a:ext cx="946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000" b="1">
                <a:latin typeface="Tahoma" pitchFamily="34" charset="0"/>
              </a:rPr>
              <a:t>Select 1 peptide ion</a:t>
            </a:r>
          </a:p>
        </p:txBody>
      </p:sp>
      <p:sp>
        <p:nvSpPr>
          <p:cNvPr id="239732" name="Line 116"/>
          <p:cNvSpPr>
            <a:spLocks noChangeShapeType="1"/>
          </p:cNvSpPr>
          <p:nvPr/>
        </p:nvSpPr>
        <p:spPr bwMode="auto">
          <a:xfrm>
            <a:off x="4735498" y="221425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12757" y="5947834"/>
            <a:ext cx="79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.....</a:t>
            </a:r>
            <a:endParaRPr lang="en-US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8026407" y="5941485"/>
            <a:ext cx="79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.....</a:t>
            </a:r>
            <a:endParaRPr lang="en-US" b="1" dirty="0"/>
          </a:p>
        </p:txBody>
      </p:sp>
      <p:sp>
        <p:nvSpPr>
          <p:cNvPr id="4" name="Oval Callout 3"/>
          <p:cNvSpPr/>
          <p:nvPr/>
        </p:nvSpPr>
        <p:spPr>
          <a:xfrm>
            <a:off x="6586526" y="4290707"/>
            <a:ext cx="2355100" cy="1052513"/>
          </a:xfrm>
          <a:prstGeom prst="wedgeEllipseCallout">
            <a:avLst>
              <a:gd name="adj1" fmla="val 33571"/>
              <a:gd name="adj2" fmla="val 9757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600" b="1" i="1">
                <a:solidFill>
                  <a:srgbClr val="E46C0A"/>
                </a:solidFill>
                <a:latin typeface="Baskerville"/>
                <a:cs typeface="Baskerville"/>
              </a:rPr>
              <a:t>Computationally demanding step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236" y="4431995"/>
            <a:ext cx="21100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Genome sequence normally required</a:t>
            </a:r>
          </a:p>
        </p:txBody>
      </p:sp>
      <p:cxnSp>
        <p:nvCxnSpPr>
          <p:cNvPr id="6" name="Elbow Connector 5"/>
          <p:cNvCxnSpPr>
            <a:stCxn id="3" idx="3"/>
          </p:cNvCxnSpPr>
          <p:nvPr/>
        </p:nvCxnSpPr>
        <p:spPr>
          <a:xfrm flipV="1">
            <a:off x="2596253" y="4748074"/>
            <a:ext cx="570795" cy="708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22957" y="1448163"/>
            <a:ext cx="2881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A.k.a. "Shotgun" proteomics</a:t>
            </a:r>
          </a:p>
          <a:p>
            <a:r>
              <a:rPr lang="en-US" i="1"/>
              <a:t>DDA, MuDPIT</a:t>
            </a:r>
          </a:p>
        </p:txBody>
      </p:sp>
    </p:spTree>
    <p:extLst>
      <p:ext uri="{BB962C8B-B14F-4D97-AF65-F5344CB8AC3E}">
        <p14:creationId xmlns:p14="http://schemas.microsoft.com/office/powerpoint/2010/main" val="191509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examplar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Chicken genome annotation</a:t>
            </a:r>
          </a:p>
          <a:p>
            <a:pPr lvl="1"/>
            <a:r>
              <a:rPr lang="en-US" sz="2000"/>
              <a:t>"Proteogenomics" problem</a:t>
            </a:r>
          </a:p>
          <a:p>
            <a:pPr lvl="1"/>
            <a:r>
              <a:rPr lang="en-US" sz="2000"/>
              <a:t>403K MS spectra collected from collaborators</a:t>
            </a:r>
          </a:p>
          <a:p>
            <a:pPr lvl="1"/>
            <a:r>
              <a:rPr lang="en-US" sz="2000"/>
              <a:t>DT40 cell line</a:t>
            </a:r>
          </a:p>
          <a:p>
            <a:pPr lvl="1"/>
            <a:r>
              <a:rPr lang="en-US" sz="2000"/>
              <a:t>Multiple genome versions throughout time</a:t>
            </a:r>
          </a:p>
          <a:p>
            <a:pPr lvl="1"/>
            <a:r>
              <a:rPr lang="en-US" sz="2000"/>
              <a:t>How do protein annotations with matching spectra vary over time?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/>
              <a:t>Stop codon readthrough</a:t>
            </a:r>
          </a:p>
          <a:p>
            <a:pPr lvl="1"/>
            <a:r>
              <a:rPr lang="en-US" sz="2000"/>
              <a:t>Large numbers of fruit fly mass spectral data sets</a:t>
            </a:r>
          </a:p>
          <a:p>
            <a:pPr lvl="2"/>
            <a:r>
              <a:rPr lang="en-US" sz="1600"/>
              <a:t>22+ </a:t>
            </a:r>
          </a:p>
          <a:p>
            <a:pPr lvl="1"/>
            <a:r>
              <a:rPr lang="en-US" sz="2000"/>
              <a:t>14.8 Million spectra in total</a:t>
            </a:r>
          </a:p>
          <a:p>
            <a:pPr lvl="1"/>
            <a:r>
              <a:rPr lang="en-US" sz="2000"/>
              <a:t>Only 2 databases</a:t>
            </a:r>
          </a:p>
          <a:p>
            <a:pPr lvl="2"/>
            <a:r>
              <a:rPr lang="en-US" sz="1600"/>
              <a:t>Standard + Custom DB</a:t>
            </a:r>
          </a:p>
          <a:p>
            <a:pPr lvl="1"/>
            <a:r>
              <a:rPr lang="en-US" sz="2000"/>
              <a:t>Do we see evidence for readthrough?</a:t>
            </a:r>
          </a:p>
          <a:p>
            <a:pPr lvl="2"/>
            <a:r>
              <a:rPr lang="en-US" sz="1800"/>
              <a:t>Literature suggests ~640 likely cases</a:t>
            </a:r>
          </a:p>
          <a:p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487" y="5257800"/>
            <a:ext cx="972955" cy="1275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5376332"/>
            <a:ext cx="1281838" cy="11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8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PSMs, peptide and protein "identification"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6" t="7296" r="506"/>
          <a:stretch/>
        </p:blipFill>
        <p:spPr>
          <a:xfrm>
            <a:off x="198443" y="1595046"/>
            <a:ext cx="8488357" cy="4327687"/>
          </a:xfrm>
        </p:spPr>
      </p:pic>
      <p:sp>
        <p:nvSpPr>
          <p:cNvPr id="5" name="TextBox 4"/>
          <p:cNvSpPr txBox="1"/>
          <p:nvPr/>
        </p:nvSpPr>
        <p:spPr>
          <a:xfrm>
            <a:off x="1342797" y="5959649"/>
            <a:ext cx="144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84807"/>
                </a:solidFill>
              </a:rPr>
              <a:t>Mass spectra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5384" y="1193800"/>
            <a:ext cx="520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Two steps need for PSMs/peptide/protein detection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193800"/>
            <a:ext cx="173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SearchGUI</a:t>
            </a:r>
          </a:p>
          <a:p>
            <a:r>
              <a:rPr lang="en-US" sz="2000" b="1"/>
              <a:t>PeptideShaker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0523" y="5959649"/>
            <a:ext cx="188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984807"/>
                </a:solidFill>
              </a:rPr>
              <a:t>Search Engines (multiple)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3398" y="5959649"/>
            <a:ext cx="307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84807"/>
                </a:solidFill>
              </a:rPr>
              <a:t>Data integration and 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443" y="6492992"/>
            <a:ext cx="608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3</a:t>
            </a:r>
            <a:r>
              <a:rPr lang="en-US" i="1" baseline="30000"/>
              <a:t>rd</a:t>
            </a:r>
            <a:r>
              <a:rPr lang="en-US" i="1"/>
              <a:t> Party too – Java implementation using Apache Derby RDBM </a:t>
            </a:r>
          </a:p>
        </p:txBody>
      </p:sp>
    </p:spTree>
    <p:extLst>
      <p:ext uri="{BB962C8B-B14F-4D97-AF65-F5344CB8AC3E}">
        <p14:creationId xmlns:p14="http://schemas.microsoft.com/office/powerpoint/2010/main" val="212059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SearchGUI/PeptideShaker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12" b="3112"/>
          <a:stretch>
            <a:fillRect/>
          </a:stretch>
        </p:blipFill>
        <p:spPr>
          <a:xfrm>
            <a:off x="241361" y="1329461"/>
            <a:ext cx="8721889" cy="4796703"/>
          </a:xfrm>
        </p:spPr>
      </p:pic>
    </p:spTree>
    <p:extLst>
      <p:ext uri="{BB962C8B-B14F-4D97-AF65-F5344CB8AC3E}">
        <p14:creationId xmlns:p14="http://schemas.microsoft.com/office/powerpoint/2010/main" val="313147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DPSF?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881563"/>
          </a:xfrm>
        </p:spPr>
        <p:txBody>
          <a:bodyPr>
            <a:normAutofit/>
          </a:bodyPr>
          <a:lstStyle/>
          <a:p>
            <a:r>
              <a:rPr lang="en-US" sz="2400"/>
              <a:t>Jobs take too long on local workstations …</a:t>
            </a:r>
          </a:p>
          <a:p>
            <a:pPr lvl="1"/>
            <a:r>
              <a:rPr lang="en-US" sz="2000"/>
              <a:t>Example: 1 "search" + Shaking: Ensembl40, 403K spectra, 4 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733" y="2207885"/>
            <a:ext cx="35814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+mj-lt"/>
              </a:rPr>
              <a:t>Hig</a:t>
            </a:r>
            <a:r>
              <a:rPr lang="en-US" b="1">
                <a:latin typeface="+mj-lt"/>
                <a:cs typeface="Courier New"/>
              </a:rPr>
              <a:t>h-end workstation searches</a:t>
            </a:r>
          </a:p>
          <a:p>
            <a:pPr marL="285750" indent="-285750">
              <a:buFontTx/>
              <a:buChar char="-"/>
            </a:pPr>
            <a:r>
              <a:rPr lang="fr-FR">
                <a:latin typeface="+mj-lt"/>
                <a:cs typeface="Courier New"/>
              </a:rPr>
              <a:t>Intel® Xeon(R) CPU E5-1620 0 @ 3.60GHz × 8 &amp; 32GB memory </a:t>
            </a:r>
          </a:p>
          <a:p>
            <a:pPr marL="285750" indent="-285750">
              <a:buFontTx/>
              <a:buChar char="-"/>
            </a:pPr>
            <a:endParaRPr lang="fr-FR">
              <a:latin typeface="+mj-lt"/>
              <a:cs typeface="Courier New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+mj-lt"/>
                <a:cs typeface="Courier New"/>
              </a:rPr>
              <a:t>1 search vs Ensembl40 DB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latin typeface="Courier New"/>
                <a:cs typeface="Courier New"/>
              </a:rPr>
              <a:t>real    275m40.267s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latin typeface="Courier New"/>
                <a:cs typeface="Courier New"/>
              </a:rPr>
              <a:t>user    1283m5.780s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latin typeface="Courier New"/>
                <a:cs typeface="Courier New"/>
              </a:rPr>
              <a:t>sys    25m59.280s</a:t>
            </a:r>
          </a:p>
          <a:p>
            <a:pPr marL="285750" indent="-285750">
              <a:buFontTx/>
              <a:buChar char="-"/>
            </a:pPr>
            <a:endParaRPr lang="en-US">
              <a:latin typeface="Courier New"/>
              <a:cs typeface="Courier New"/>
            </a:endParaRPr>
          </a:p>
          <a:p>
            <a:pPr marL="285750" indent="-285750">
              <a:buFontTx/>
              <a:buChar char="-"/>
            </a:pPr>
            <a:r>
              <a:rPr lang="en-US"/>
              <a:t>Peptide Shaker step 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latin typeface="Courier New"/>
                <a:cs typeface="Courier New"/>
              </a:rPr>
              <a:t>Ran out of memory …</a:t>
            </a:r>
          </a:p>
          <a:p>
            <a:pPr marL="742950" lvl="1" indent="-285750">
              <a:buFontTx/>
              <a:buChar char="-"/>
            </a:pPr>
            <a:endParaRPr lang="en-US" sz="1600">
              <a:latin typeface="Courier New"/>
              <a:cs typeface="Courier New"/>
            </a:endParaRPr>
          </a:p>
          <a:p>
            <a:pPr marL="742950" lvl="1" indent="-285750">
              <a:buFontTx/>
              <a:buChar char="-"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1088" y="2207885"/>
            <a:ext cx="3886202" cy="3508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DPFS</a:t>
            </a:r>
          </a:p>
          <a:p>
            <a:pPr marL="285750" indent="-285750">
              <a:buFontTx/>
              <a:buChar char="-"/>
            </a:pPr>
            <a:r>
              <a:rPr lang="fr-FR"/>
              <a:t>20 + 10 nodes, 512 GB RAM &amp; 2* 8-core CPUs (e.g. E5-2640 v3, 2.6GHz)</a:t>
            </a:r>
          </a:p>
          <a:p>
            <a:pPr marL="285750" indent="-285750">
              <a:buFontTx/>
              <a:buChar char="-"/>
            </a:pPr>
            <a:endParaRPr lang="fr-FR"/>
          </a:p>
          <a:p>
            <a:pPr marL="285750" indent="-285750">
              <a:buFontTx/>
              <a:buChar char="-"/>
            </a:pPr>
            <a:r>
              <a:rPr lang="fr-FR">
                <a:latin typeface="+mj-lt"/>
                <a:cs typeface="Courier New"/>
              </a:rPr>
              <a:t>1 search vs Ensembl40</a:t>
            </a:r>
          </a:p>
          <a:p>
            <a:pPr marL="742950" lvl="1" indent="-285750">
              <a:buFontTx/>
              <a:buChar char="-"/>
            </a:pPr>
            <a:r>
              <a:rPr lang="fr-FR" sz="1600">
                <a:latin typeface="Courier New"/>
                <a:cs typeface="Courier New"/>
              </a:rPr>
              <a:t>real    305m17.137s</a:t>
            </a:r>
          </a:p>
          <a:p>
            <a:pPr marL="742950" lvl="1" indent="-285750">
              <a:buFontTx/>
              <a:buChar char="-"/>
            </a:pPr>
            <a:r>
              <a:rPr lang="fr-FR" sz="1600">
                <a:latin typeface="Courier New"/>
                <a:cs typeface="Courier New"/>
              </a:rPr>
              <a:t>user    2107m29.527s</a:t>
            </a:r>
          </a:p>
          <a:p>
            <a:pPr marL="742950" lvl="1" indent="-285750">
              <a:buFontTx/>
              <a:buChar char="-"/>
            </a:pPr>
            <a:r>
              <a:rPr lang="fr-FR" sz="1600">
                <a:latin typeface="Courier New"/>
                <a:cs typeface="Courier New"/>
              </a:rPr>
              <a:t>sys    227m22.429s</a:t>
            </a:r>
          </a:p>
          <a:p>
            <a:pPr marL="285750" indent="-285750">
              <a:buFontTx/>
              <a:buChar char="-"/>
            </a:pPr>
            <a:endParaRPr lang="en-US">
              <a:latin typeface="Courier New"/>
              <a:cs typeface="Courier New"/>
            </a:endParaRPr>
          </a:p>
          <a:p>
            <a:pPr marL="285750" indent="-285750">
              <a:buFontTx/>
              <a:buChar char="-"/>
            </a:pPr>
            <a:r>
              <a:rPr lang="en-US"/>
              <a:t>Peptide Shaker step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latin typeface="Courier New"/>
                <a:cs typeface="Courier New"/>
              </a:rPr>
              <a:t>real    570m34.824s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latin typeface="Courier New"/>
                <a:cs typeface="Courier New"/>
              </a:rPr>
              <a:t>user    366m34.914s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latin typeface="Courier New"/>
                <a:cs typeface="Courier New"/>
              </a:rPr>
              <a:t>sys    5563m37.231s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873" y="6139843"/>
            <a:ext cx="753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>
                <a:solidFill>
                  <a:srgbClr val="FF0000"/>
                </a:solidFill>
              </a:rPr>
              <a:t>Shaker is memory hungry. Both tools use Java Apache Derby RDB management</a:t>
            </a:r>
          </a:p>
        </p:txBody>
      </p:sp>
    </p:spTree>
    <p:extLst>
      <p:ext uri="{BB962C8B-B14F-4D97-AF65-F5344CB8AC3E}">
        <p14:creationId xmlns:p14="http://schemas.microsoft.com/office/powerpoint/2010/main" val="60283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DPSF?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881563"/>
          </a:xfrm>
        </p:spPr>
        <p:txBody>
          <a:bodyPr>
            <a:normAutofit/>
          </a:bodyPr>
          <a:lstStyle/>
          <a:p>
            <a:r>
              <a:rPr lang="en-US" sz="2400"/>
              <a:t>Jobs take too long on local workstations …</a:t>
            </a:r>
          </a:p>
          <a:p>
            <a:pPr lvl="1"/>
            <a:r>
              <a:rPr lang="en-US" sz="2000"/>
              <a:t>Example: 2 "search" + Shaking: FlyBase5.5, 200K-2M spectra, 1 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733" y="2207885"/>
            <a:ext cx="3581400" cy="3262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+mj-lt"/>
              </a:rPr>
              <a:t>Hig</a:t>
            </a:r>
            <a:r>
              <a:rPr lang="en-US" b="1">
                <a:latin typeface="+mj-lt"/>
                <a:cs typeface="Courier New"/>
              </a:rPr>
              <a:t>h-end workstation searches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Courier New"/>
              </a:rPr>
              <a:t>Intel® Xeon(R) CPU E5-2687W v2 @ 3.40GHz × 16 &amp; 64GB </a:t>
            </a:r>
            <a:r>
              <a:rPr lang="fr-FR" dirty="0" err="1">
                <a:cs typeface="Courier New"/>
              </a:rPr>
              <a:t>memory</a:t>
            </a:r>
            <a:r>
              <a:rPr lang="fr-FR" dirty="0">
                <a:cs typeface="Courier New"/>
              </a:rPr>
              <a:t> </a:t>
            </a:r>
            <a:endParaRPr lang="fr-FR">
              <a:latin typeface="+mj-lt"/>
              <a:cs typeface="Courier New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+mj-lt"/>
                <a:cs typeface="Courier New"/>
              </a:rPr>
              <a:t>1 search vs FlyBase5.5 DB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ourier New"/>
                <a:cs typeface="Courier New"/>
              </a:rPr>
              <a:t>real    192m44.377s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ourier New"/>
                <a:cs typeface="Courier New"/>
              </a:rPr>
              <a:t>user    750m11.486s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ourier New"/>
                <a:cs typeface="Courier New"/>
              </a:rPr>
              <a:t>sys    64m53.120s</a:t>
            </a:r>
          </a:p>
          <a:p>
            <a:pPr marL="285750" indent="-285750">
              <a:buFontTx/>
              <a:buChar char="-"/>
            </a:pPr>
            <a:endParaRPr lang="en-US">
              <a:latin typeface="Courier New"/>
              <a:cs typeface="Courier New"/>
            </a:endParaRPr>
          </a:p>
          <a:p>
            <a:pPr marL="285750" indent="-285750">
              <a:buFontTx/>
              <a:buChar char="-"/>
            </a:pPr>
            <a:r>
              <a:rPr lang="en-US"/>
              <a:t>Peptide Shaker step 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latin typeface="Courier New"/>
                <a:cs typeface="Courier New"/>
              </a:rPr>
              <a:t>Ran out of memory …</a:t>
            </a:r>
          </a:p>
          <a:p>
            <a:pPr marL="742950" lvl="1" indent="-285750">
              <a:buFontTx/>
              <a:buChar char="-"/>
            </a:pPr>
            <a:endParaRPr lang="en-US" sz="1600">
              <a:latin typeface="Courier New"/>
              <a:cs typeface="Courier New"/>
            </a:endParaRPr>
          </a:p>
          <a:p>
            <a:pPr marL="742950" lvl="1" indent="-285750">
              <a:buFontTx/>
              <a:buChar char="-"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1088" y="2207885"/>
            <a:ext cx="3886202" cy="252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DPFS</a:t>
            </a:r>
          </a:p>
          <a:p>
            <a:pPr marL="285750" indent="-285750">
              <a:buFontTx/>
              <a:buChar char="-"/>
            </a:pPr>
            <a:r>
              <a:rPr lang="fr-FR"/>
              <a:t>20 + 10 nodes, 512 GB RAM &amp; 2* 8-core CPUs (e.g. E5-2640 v3, 2.6GHz)</a:t>
            </a:r>
          </a:p>
          <a:p>
            <a:pPr marL="285750" indent="-285750">
              <a:buFontTx/>
              <a:buChar char="-"/>
            </a:pPr>
            <a:endParaRPr lang="fr-FR"/>
          </a:p>
          <a:p>
            <a:pPr marL="285750" indent="-285750">
              <a:buFontTx/>
              <a:buChar char="-"/>
            </a:pPr>
            <a:r>
              <a:rPr lang="fr-FR">
                <a:latin typeface="+mj-lt"/>
                <a:cs typeface="Courier New"/>
              </a:rPr>
              <a:t>1 search vs FlyBase5.5 DB</a:t>
            </a:r>
          </a:p>
          <a:p>
            <a:pPr marL="742950" lvl="1" indent="-285750">
              <a:buFontTx/>
              <a:buChar char="-"/>
            </a:pPr>
            <a:r>
              <a:rPr lang="fr-FR" sz="1600">
                <a:latin typeface="Courier New"/>
                <a:cs typeface="Courier New"/>
              </a:rPr>
              <a:t>real    ~180m</a:t>
            </a:r>
          </a:p>
          <a:p>
            <a:pPr marL="285750" indent="-285750">
              <a:buFontTx/>
              <a:buChar char="-"/>
            </a:pPr>
            <a:endParaRPr lang="en-US">
              <a:latin typeface="Courier New"/>
              <a:cs typeface="Courier New"/>
            </a:endParaRPr>
          </a:p>
          <a:p>
            <a:pPr marL="285750" indent="-285750">
              <a:buFontTx/>
              <a:buChar char="-"/>
            </a:pPr>
            <a:r>
              <a:rPr lang="en-US"/>
              <a:t>Peptide Shaker step</a:t>
            </a:r>
          </a:p>
          <a:p>
            <a:pPr marL="742950" lvl="1" indent="-285750">
              <a:buFontTx/>
              <a:buChar char="-"/>
            </a:pPr>
            <a:r>
              <a:rPr lang="en-US" sz="1600">
                <a:latin typeface="Courier New"/>
                <a:cs typeface="Courier New"/>
              </a:rPr>
              <a:t>Real    ~280m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873" y="6139843"/>
            <a:ext cx="753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>
                <a:solidFill>
                  <a:srgbClr val="FF0000"/>
                </a:solidFill>
              </a:rPr>
              <a:t>Shaker is memory hungry. Both tools use Java Apache Derby RDB management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452" y="5830534"/>
            <a:ext cx="1281838" cy="118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349" y="5937946"/>
            <a:ext cx="1080901" cy="10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5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6040</TotalTime>
  <Words>1550</Words>
  <Application>Microsoft Macintosh PowerPoint</Application>
  <PresentationFormat>On-screen Show (4:3)</PresentationFormat>
  <Paragraphs>541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High-throughput proteomics on the DPSF: non-stop searches and the quest for zombie chicken genes</vt:lpstr>
      <vt:lpstr>The hunt for the zombie chicken (genes)</vt:lpstr>
      <vt:lpstr>A generalised proteomics experiment</vt:lpstr>
      <vt:lpstr>Tandem MS: Basic principles</vt:lpstr>
      <vt:lpstr>Two examplar projects</vt:lpstr>
      <vt:lpstr>PSMs, peptide and protein "identification"</vt:lpstr>
      <vt:lpstr>SearchGUI/PeptideShaker</vt:lpstr>
      <vt:lpstr>Why DPSF?</vt:lpstr>
      <vt:lpstr>Why DPSF?</vt:lpstr>
      <vt:lpstr>Implications</vt:lpstr>
      <vt:lpstr>Birth, life and death of a gene</vt:lpstr>
      <vt:lpstr>Evolution of chicken genome annotation</vt:lpstr>
      <vt:lpstr>Testing out mass spec parameters</vt:lpstr>
      <vt:lpstr>Proteome peptide coverage</vt:lpstr>
      <vt:lpstr>Disappearing peptide</vt:lpstr>
      <vt:lpstr>Stop codon readthrough</vt:lpstr>
      <vt:lpstr>Stop codon search model</vt:lpstr>
      <vt:lpstr>Stop codon search results</vt:lpstr>
      <vt:lpstr>Acknowledgements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Norazrin Ariffin</dc:creator>
  <cp:keywords/>
  <dc:description/>
  <cp:lastModifiedBy>Simon Hubbard</cp:lastModifiedBy>
  <cp:revision>54</cp:revision>
  <dcterms:created xsi:type="dcterms:W3CDTF">2017-02-02T23:02:54Z</dcterms:created>
  <dcterms:modified xsi:type="dcterms:W3CDTF">2017-02-14T16:30:04Z</dcterms:modified>
  <cp:category/>
</cp:coreProperties>
</file>